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88" r:id="rId4"/>
    <p:sldId id="259" r:id="rId5"/>
    <p:sldId id="275" r:id="rId6"/>
    <p:sldId id="262" r:id="rId7"/>
    <p:sldId id="287" r:id="rId8"/>
    <p:sldId id="261" r:id="rId9"/>
    <p:sldId id="263" r:id="rId10"/>
    <p:sldId id="284" r:id="rId11"/>
    <p:sldId id="264" r:id="rId12"/>
    <p:sldId id="277" r:id="rId13"/>
    <p:sldId id="266" r:id="rId14"/>
    <p:sldId id="285" r:id="rId15"/>
    <p:sldId id="268" r:id="rId16"/>
    <p:sldId id="276" r:id="rId17"/>
    <p:sldId id="271" r:id="rId18"/>
    <p:sldId id="272" r:id="rId19"/>
    <p:sldId id="273" r:id="rId20"/>
    <p:sldId id="274" r:id="rId21"/>
    <p:sldId id="281" r:id="rId22"/>
    <p:sldId id="278" r:id="rId23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1" clrIdx="1">
    <p:extLst/>
  </p:cmAuthor>
  <p:cmAuthor id="2" name="Milena Radomirovic" initials="MR" lastIdx="24" clrIdx="2">
    <p:extLst/>
  </p:cmAuthor>
  <p:cmAuthor id="3" name="Tatjana Milivojevic" initials="TM" lastIdx="13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6933" autoAdjust="0"/>
  </p:normalViewPr>
  <p:slideViewPr>
    <p:cSldViewPr>
      <p:cViewPr varScale="1">
        <p:scale>
          <a:sx n="74" d="100"/>
          <a:sy n="74" d="100"/>
        </p:scale>
        <p:origin x="-11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sandra\Desktop\bud&#382;et%202024\BUD&#381;ET%202024\bud&#382;et%202024\bud&#382;et%202024%2004%20-%20nacrt%20-%20nov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sandra\Desktop\PLAN\2025\BUDZET%202025\BUDZET%20-%20KONACNO%202025\budzet%202025%20-%20probni%20-%20KONACN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sandra\Desktop\bud&#382;et%202024\BUD&#381;ET%202024\bud&#382;et%202024\bud&#382;et%202024%2004%20-%20nacrt%20-%20novo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sandra\Desktop\PLAN\2025\BUDZET%202025\BUDZET%20-%20KONACNO%202025\budzet%202025%20-%20probni%20-%20KONACNO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sandra\Desktop\bud&#382;et%202024\BUD&#381;ET%202024\bud&#382;et%202024\bud&#382;et%202024%2004%20-%20nacrt%20-%20novo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sandra\Desktop\PLAN\2025\BUDZET%202025\BUDZET%20-%20KONACNO%202025\budzet%202025%20-%20probni%20-%20KONACN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55784548670547"/>
          <c:y val="7.1823976451620641E-2"/>
          <c:w val="0.82398575830195142"/>
          <c:h val="0.80818156272607156"/>
        </c:manualLayout>
      </c:layout>
      <c:pie3DChart>
        <c:varyColors val="1"/>
        <c:ser>
          <c:idx val="0"/>
          <c:order val="0"/>
          <c:explosion val="10"/>
          <c:dPt>
            <c:idx val="0"/>
            <c:bubble3D val="0"/>
            <c:explosion val="19"/>
          </c:dPt>
          <c:dLbls>
            <c:dLbl>
              <c:idx val="0"/>
              <c:layout>
                <c:manualLayout>
                  <c:x val="4.9586671231313479E-3"/>
                  <c:y val="4.6779622426714733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Порески приходи </a:t>
                    </a:r>
                    <a:r>
                      <a:rPr lang="en-US" dirty="0"/>
                      <a:t>13.894.497.000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97539655369166E-2"/>
                  <c:y val="9.7358833864014796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Донације и трансфери</a:t>
                    </a:r>
                    <a:endParaRPr lang="sr-Cyrl-RS" dirty="0"/>
                  </a:p>
                  <a:p>
                    <a:r>
                      <a:rPr lang="en-US" dirty="0"/>
                      <a:t>949.915.000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8306972498002965E-2"/>
                  <c:y val="3.2895569147250669E-2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Други приходи</a:t>
                    </a:r>
                  </a:p>
                  <a:p>
                    <a:r>
                      <a:rPr lang="en-US"/>
                      <a:t>2.043.587.000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893794362661185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Примања од</a:t>
                    </a:r>
                    <a:r>
                      <a:rPr lang="sr-Cyrl-RS" baseline="0"/>
                      <a:t> продаје нефинансијске имовине</a:t>
                    </a:r>
                  </a:p>
                  <a:p>
                    <a:r>
                      <a:rPr lang="en-US"/>
                      <a:t>112.001.000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8752098596371106"/>
                  <c:y val="-1.4043638949771259E-2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Пренета неутрошена средства</a:t>
                    </a:r>
                  </a:p>
                  <a:p>
                    <a:r>
                      <a:rPr lang="en-US"/>
                      <a:t>456.489.490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Lit>
              <c:ptCount val="1"/>
              <c:pt idx="0">
                <c:v>Порези</c:v>
              </c:pt>
            </c:strLit>
          </c:cat>
          <c:val>
            <c:numRef>
              <c:f>('приходи 3. ниво'!$F$9,'приходи 3. ниво'!$F$16,'приходи 3. ниво'!$F$20,'приходи 3. ниво'!$F$32,'приходи 3. ниво'!$F$52)</c:f>
              <c:numCache>
                <c:formatCode>#,##0</c:formatCode>
                <c:ptCount val="5"/>
                <c:pt idx="0">
                  <c:v>13894497000</c:v>
                </c:pt>
                <c:pt idx="1">
                  <c:v>949915000</c:v>
                </c:pt>
                <c:pt idx="2">
                  <c:v>2043587000</c:v>
                </c:pt>
                <c:pt idx="3">
                  <c:v>112001000</c:v>
                </c:pt>
                <c:pt idx="4">
                  <c:v>456489490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459128200630607E-2"/>
          <c:y val="6.7381837395370583E-2"/>
          <c:w val="0.83883576049339925"/>
          <c:h val="0.821298166917718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71258911784962"/>
          <c:y val="0.14444352722038778"/>
          <c:w val="0.85954840751289052"/>
          <c:h val="0.82867475234950472"/>
        </c:manualLayout>
      </c:layout>
      <c:pie3DChart>
        <c:varyColors val="1"/>
        <c:ser>
          <c:idx val="0"/>
          <c:order val="0"/>
          <c:explosion val="23"/>
          <c:dPt>
            <c:idx val="0"/>
            <c:bubble3D val="0"/>
            <c:explosion val="0"/>
          </c:dPt>
          <c:dPt>
            <c:idx val="1"/>
            <c:bubble3D val="0"/>
            <c:explosion val="14"/>
          </c:dPt>
          <c:dPt>
            <c:idx val="2"/>
            <c:bubble3D val="0"/>
            <c:explosion val="9"/>
          </c:dPt>
          <c:dPt>
            <c:idx val="3"/>
            <c:bubble3D val="0"/>
            <c:explosion val="12"/>
          </c:dPt>
          <c:dPt>
            <c:idx val="4"/>
            <c:bubble3D val="0"/>
            <c:explosion val="9"/>
          </c:dPt>
          <c:dPt>
            <c:idx val="5"/>
            <c:bubble3D val="0"/>
            <c:explosion val="17"/>
          </c:dPt>
          <c:dPt>
            <c:idx val="6"/>
            <c:bubble3D val="0"/>
            <c:explosion val="20"/>
          </c:dPt>
          <c:dPt>
            <c:idx val="8"/>
            <c:bubble3D val="0"/>
            <c:explosion val="0"/>
          </c:dPt>
          <c:dLbls>
            <c:dLbl>
              <c:idx val="0"/>
              <c:layout>
                <c:manualLayout>
                  <c:x val="-3.38534824030974E-2"/>
                  <c:y val="-0.11127444754889509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Расходи за запослене </a:t>
                    </a:r>
                    <a:r>
                      <a:rPr lang="en-US"/>
                      <a:t>20,33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7158538884296927E-3"/>
                  <c:y val="7.189039878079756E-2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Коришћење услуга и роба</a:t>
                    </a:r>
                  </a:p>
                  <a:p>
                    <a:r>
                      <a:rPr lang="en-US"/>
                      <a:t>33,77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2279133548022815"/>
                  <c:y val="7.901532469731606E-4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Отплата камата и пратећи трошкови задуживања </a:t>
                    </a:r>
                  </a:p>
                  <a:p>
                    <a:r>
                      <a:rPr lang="en-US"/>
                      <a:t>0,15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1599684791174151E-2"/>
                  <c:y val="8.9048344763356191E-4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Субвенције </a:t>
                    </a:r>
                  </a:p>
                  <a:p>
                    <a:r>
                      <a:rPr lang="en-US"/>
                      <a:t>1,11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495091428488567E-2"/>
                  <c:y val="-6.9623655913978498E-3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Донације, дотације и трансфери </a:t>
                    </a:r>
                  </a:p>
                  <a:p>
                    <a:r>
                      <a:rPr lang="en-US"/>
                      <a:t>8,73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766400922731102E-2"/>
                  <c:y val="-2.907268647870629E-2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Социјална</a:t>
                    </a:r>
                    <a:r>
                      <a:rPr lang="sr-Cyrl-RS" baseline="0"/>
                      <a:t> помоћ</a:t>
                    </a:r>
                  </a:p>
                  <a:p>
                    <a:r>
                      <a:rPr lang="en-US"/>
                      <a:t>4,55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9382736732376539E-2"/>
                  <c:y val="-0.11722800778934891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Остали расходи </a:t>
                    </a:r>
                  </a:p>
                  <a:p>
                    <a:r>
                      <a:rPr lang="en-US"/>
                      <a:t>5,02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2107369557528711E-2"/>
                  <c:y val="-0.19261938023876049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Средства резерве</a:t>
                    </a:r>
                  </a:p>
                  <a:p>
                    <a:r>
                      <a:rPr lang="sr-Cyrl-RS"/>
                      <a:t>0</a:t>
                    </a:r>
                    <a:r>
                      <a:rPr lang="en-US"/>
                      <a:t>,64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17122324128959535"/>
                  <c:y val="-0.12552027770722207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Капитални издаци</a:t>
                    </a:r>
                  </a:p>
                  <a:p>
                    <a:r>
                      <a:rPr lang="en-US"/>
                      <a:t>24,91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('по катег.'!$C$36:$C$37,'по катег.'!$C$39:$C$44,'по катег.'!$C$47)</c:f>
              <c:strCache>
                <c:ptCount val="9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Отплата камата и пратећи трошкови задуживања</c:v>
                </c:pt>
                <c:pt idx="3">
                  <c:v>Субвенције</c:v>
                </c:pt>
                <c:pt idx="4">
                  <c:v>Донације, дотације и трансфери</c:v>
                </c:pt>
                <c:pt idx="5">
                  <c:v>Социјално осигурање и социјална заштита</c:v>
                </c:pt>
                <c:pt idx="6">
                  <c:v>Остали расходи</c:v>
                </c:pt>
                <c:pt idx="7">
                  <c:v>Административни трансфери из буџета</c:v>
                </c:pt>
                <c:pt idx="8">
                  <c:v>Издаци за нефинансијску имовину</c:v>
                </c:pt>
              </c:strCache>
            </c:strRef>
          </c:cat>
          <c:val>
            <c:numRef>
              <c:f>('по катег.'!$D$36:$D$37,'по катег.'!$D$39:$D$44,'по катег.'!$D$47)</c:f>
              <c:numCache>
                <c:formatCode>0.00</c:formatCode>
                <c:ptCount val="9"/>
                <c:pt idx="0">
                  <c:v>20.329014668343838</c:v>
                </c:pt>
                <c:pt idx="1">
                  <c:v>33.767089776995022</c:v>
                </c:pt>
                <c:pt idx="2">
                  <c:v>0.15136211100826549</c:v>
                </c:pt>
                <c:pt idx="3">
                  <c:v>1.1058237116379119</c:v>
                </c:pt>
                <c:pt idx="4">
                  <c:v>8.7267202313080876</c:v>
                </c:pt>
                <c:pt idx="5">
                  <c:v>4.5549250463874333</c:v>
                </c:pt>
                <c:pt idx="6">
                  <c:v>5.0194049124363778</c:v>
                </c:pt>
                <c:pt idx="7">
                  <c:v>0.63586667905701588</c:v>
                </c:pt>
                <c:pt idx="8">
                  <c:v>24.913515924787465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6206320320767984E-2"/>
          <c:y val="9.9602874308237971E-2"/>
          <c:w val="0.9175810676040701"/>
          <c:h val="0.900397125691762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177056759910622"/>
          <c:y val="0.13442240881715511"/>
          <c:w val="0.83385951931324154"/>
          <c:h val="0.81414273423290973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4.2395040732110451E-2"/>
                  <c:y val="-7.5896799207153046E-2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Становање,</a:t>
                    </a:r>
                    <a:r>
                      <a:rPr lang="sr-Cyrl-RS" baseline="0"/>
                      <a:t> урбанизам и просторно планирање </a:t>
                    </a:r>
                    <a:r>
                      <a:rPr lang="en-US"/>
                      <a:t>15,18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765001674930885E-2"/>
                  <c:y val="-0.11402968819768898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Комуналне делатности</a:t>
                    </a:r>
                    <a:r>
                      <a:rPr lang="sr-Cyrl-RS" baseline="0"/>
                      <a:t> </a:t>
                    </a:r>
                    <a:r>
                      <a:rPr lang="en-US"/>
                      <a:t>9,98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sr-Cyrl-RS"/>
                      <a:t>Локални економски развој </a:t>
                    </a:r>
                    <a:r>
                      <a:rPr lang="en-US"/>
                      <a:t>1,48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718906931505357E-2"/>
                  <c:y val="-0.13566134108755079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Развој</a:t>
                    </a:r>
                  </a:p>
                  <a:p>
                    <a:r>
                      <a:rPr lang="sr-Cyrl-RS" dirty="0" smtClean="0"/>
                      <a:t>      </a:t>
                    </a:r>
                    <a:r>
                      <a:rPr lang="sr-Cyrl-RS" dirty="0"/>
                      <a:t>туризма </a:t>
                    </a:r>
                    <a:r>
                      <a:rPr lang="en-US" dirty="0"/>
                      <a:t>1,46</a:t>
                    </a:r>
                    <a:r>
                      <a:rPr lang="sr-Cyrl-RS" dirty="0"/>
                      <a:t>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4.6457204545338263E-2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Пољопривреда</a:t>
                    </a:r>
                    <a:r>
                      <a:rPr lang="sr-Cyrl-RS" baseline="0"/>
                      <a:t> и рурални развој </a:t>
                    </a:r>
                    <a:r>
                      <a:rPr lang="en-US"/>
                      <a:t>0,33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0.1294480002865139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Заштита животне средине </a:t>
                    </a:r>
                    <a:r>
                      <a:rPr lang="en-US"/>
                      <a:t>2,01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2067457073867045E-7"/>
                  <c:y val="5.922426363371236E-2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Организација саобраћаја и саобраћајна</a:t>
                    </a:r>
                    <a:r>
                      <a:rPr lang="sr-Cyrl-RS" baseline="0"/>
                      <a:t> инфраструктура </a:t>
                    </a:r>
                    <a:r>
                      <a:rPr lang="en-US"/>
                      <a:t>14,86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18793918001629106"/>
                  <c:y val="-1.6149150946774928E-3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Предшколско</a:t>
                    </a:r>
                    <a:r>
                      <a:rPr lang="sr-Cyrl-RS" baseline="0"/>
                      <a:t> образовање </a:t>
                    </a:r>
                    <a:r>
                      <a:rPr lang="en-US"/>
                      <a:t>8,90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7754849609316078E-3"/>
                  <c:y val="-5.6031884903275982E-3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Основно образовање</a:t>
                    </a:r>
                    <a:r>
                      <a:rPr lang="sr-Cyrl-RS" baseline="0"/>
                      <a:t> </a:t>
                    </a:r>
                    <a:r>
                      <a:rPr lang="en-US"/>
                      <a:t>3,47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6.2891785078589307E-2"/>
                  <c:y val="-3.3795950944728398E-2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Средње образовање</a:t>
                    </a:r>
                    <a:r>
                      <a:rPr lang="sr-Cyrl-RS" baseline="0"/>
                      <a:t> </a:t>
                    </a:r>
                    <a:r>
                      <a:rPr lang="en-US"/>
                      <a:t>2,09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9498838507255558E-2"/>
                  <c:y val="-2.6915115142770896E-2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Социјална и дечија заштита </a:t>
                    </a:r>
                    <a:r>
                      <a:rPr lang="en-US"/>
                      <a:t>7,47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sr-Cyrl-RS"/>
                      <a:t>Здравствена</a:t>
                    </a:r>
                    <a:r>
                      <a:rPr lang="sr-Cyrl-RS" baseline="0"/>
                      <a:t> заштита </a:t>
                    </a:r>
                    <a:r>
                      <a:rPr lang="en-US"/>
                      <a:t>0,35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9104292997858024E-2"/>
                  <c:y val="-0.17732467652069808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Развој културе и информисања </a:t>
                    </a:r>
                    <a:r>
                      <a:rPr lang="en-US"/>
                      <a:t>7,67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1592180287808852E-2"/>
                  <c:y val="-0.1633816825528388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Развој спорта и омладине </a:t>
                    </a:r>
                    <a:r>
                      <a:rPr lang="en-US"/>
                      <a:t>4,27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6.4333423839261468E-3"/>
                  <c:y val="-9.6296705601858254E-2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Опште услуге локалне самоуправе </a:t>
                    </a:r>
                    <a:r>
                      <a:rPr lang="en-US"/>
                      <a:t>18,82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5.6231212477750626E-2"/>
                  <c:y val="-1.8569579387371901E-2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Политички</a:t>
                    </a:r>
                    <a:r>
                      <a:rPr lang="sr-Cyrl-RS" baseline="0"/>
                      <a:t> систем локалне самоуправе </a:t>
                    </a:r>
                    <a:r>
                      <a:rPr lang="en-US"/>
                      <a:t>1,14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.11152019790629619"/>
                  <c:y val="-3.3631205456043138E-2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Енергетска ефикасност и обновљиви извори енергије </a:t>
                    </a:r>
                    <a:r>
                      <a:rPr lang="en-US"/>
                      <a:t>0,54</a:t>
                    </a:r>
                    <a:r>
                      <a:rPr lang="sr-Cyrl-RS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 прогр.клас. '!$A$182:$A$198</c:f>
              <c:strCache>
                <c:ptCount val="17"/>
                <c:pt idx="0">
                  <c:v>  1 - Становање, урбанизам и просторно планирање</c:v>
                </c:pt>
                <c:pt idx="1">
                  <c:v>  2 - Комуналне делатности</c:v>
                </c:pt>
                <c:pt idx="2">
                  <c:v>  3 - Локални економски развој</c:v>
                </c:pt>
                <c:pt idx="3">
                  <c:v>  4 - Развој туризма</c:v>
                </c:pt>
                <c:pt idx="4">
                  <c:v>  5 - Пољопривреда и рурални развој</c:v>
                </c:pt>
                <c:pt idx="5">
                  <c:v>  6 - Заштита животне средине</c:v>
                </c:pt>
                <c:pt idx="6">
                  <c:v>  7 - Организација саобраћаја и саобраћајна инфраструктура</c:v>
                </c:pt>
                <c:pt idx="7">
                  <c:v>  8 – Предшколско васпитање </c:v>
                </c:pt>
                <c:pt idx="8">
                  <c:v>  9 – Основно образовање </c:v>
                </c:pt>
                <c:pt idx="9">
                  <c:v>10 – Средње образовање </c:v>
                </c:pt>
                <c:pt idx="10">
                  <c:v>11 - Социјална и дечија заштита</c:v>
                </c:pt>
                <c:pt idx="11">
                  <c:v>12 - Здравствена заштита</c:v>
                </c:pt>
                <c:pt idx="12">
                  <c:v>13 - Развој културе и информисања</c:v>
                </c:pt>
                <c:pt idx="13">
                  <c:v>14 - Развој спорта и омладине</c:v>
                </c:pt>
                <c:pt idx="14">
                  <c:v>15 - Опште услуге локалне самоуправе</c:v>
                </c:pt>
                <c:pt idx="15">
                  <c:v>16 - Политички систем локалне самоуправе</c:v>
                </c:pt>
                <c:pt idx="16">
                  <c:v>17 - Енергетска ефикасност и обновљиви извори енергије</c:v>
                </c:pt>
              </c:strCache>
            </c:strRef>
          </c:cat>
          <c:val>
            <c:numRef>
              <c:f>' прогр.клас. '!$F$182:$F$198</c:f>
              <c:numCache>
                <c:formatCode>0.00</c:formatCode>
                <c:ptCount val="17"/>
                <c:pt idx="0">
                  <c:v>15.184673880269383</c:v>
                </c:pt>
                <c:pt idx="1">
                  <c:v>9.9842698212514431</c:v>
                </c:pt>
                <c:pt idx="2">
                  <c:v>1.4789915243147778</c:v>
                </c:pt>
                <c:pt idx="3">
                  <c:v>1.4599268778868322</c:v>
                </c:pt>
                <c:pt idx="4">
                  <c:v>0.32538042676070716</c:v>
                </c:pt>
                <c:pt idx="5">
                  <c:v>2.0057068186623126</c:v>
                </c:pt>
                <c:pt idx="6">
                  <c:v>14.855323583161049</c:v>
                </c:pt>
                <c:pt idx="7">
                  <c:v>8.9004522466561511</c:v>
                </c:pt>
                <c:pt idx="8">
                  <c:v>3.4650895894418459</c:v>
                </c:pt>
                <c:pt idx="9">
                  <c:v>2.0915831915068508</c:v>
                </c:pt>
                <c:pt idx="10">
                  <c:v>7.4691520923889945</c:v>
                </c:pt>
                <c:pt idx="11">
                  <c:v>0.35001309991336638</c:v>
                </c:pt>
                <c:pt idx="12">
                  <c:v>7.6656907493718549</c:v>
                </c:pt>
                <c:pt idx="13">
                  <c:v>4.2714659234730243</c:v>
                </c:pt>
                <c:pt idx="14">
                  <c:v>18.817495475718353</c:v>
                </c:pt>
                <c:pt idx="15">
                  <c:v>1.1385543188042213</c:v>
                </c:pt>
                <c:pt idx="16">
                  <c:v>0.53623038041882953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 smtClean="0"/>
            <a:t>Скупштина града</a:t>
          </a:r>
        </a:p>
        <a:p>
          <a:r>
            <a:rPr lang="sr-Cyrl-RS" sz="1600" dirty="0" smtClean="0"/>
            <a:t>Градоначелник</a:t>
          </a:r>
        </a:p>
        <a:p>
          <a:r>
            <a:rPr lang="sr-Cyrl-RS" sz="1600" dirty="0" smtClean="0"/>
            <a:t>Градско веће</a:t>
          </a:r>
        </a:p>
        <a:p>
          <a:r>
            <a:rPr lang="sr-Cyrl-RS" sz="1600" dirty="0" smtClean="0"/>
            <a:t>Градске управе</a:t>
          </a:r>
        </a:p>
        <a:p>
          <a:endParaRPr lang="sr-Cyrl-RS" sz="1600" dirty="0" smtClean="0">
            <a:solidFill>
              <a:srgbClr val="FF0000"/>
            </a:solidFill>
          </a:endParaRPr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 - Јавна предшколска установа „Пчелица“</a:t>
          </a:r>
          <a:endParaRPr lang="sr-Cyrl-RS" sz="1100" dirty="0">
            <a:solidFill>
              <a:schemeClr val="accent1">
                <a:lumMod val="75000"/>
              </a:schemeClr>
            </a:solidFill>
          </a:endParaRP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- Установе </a:t>
          </a:r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културе</a:t>
          </a: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- Установа  за физичку културу СЦ „Чаир“</a:t>
          </a:r>
          <a:endParaRPr lang="sr-Cyrl-RS" sz="1100" dirty="0">
            <a:solidFill>
              <a:schemeClr val="accent1">
                <a:lumMod val="75000"/>
              </a:schemeClr>
            </a:solidFill>
          </a:endParaRP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- Туристичка </a:t>
          </a:r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организација </a:t>
          </a:r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Ниш</a:t>
          </a: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- Установе социјалне заштите</a:t>
          </a:r>
          <a:endParaRPr lang="sr-Cyrl-RS" sz="1100" dirty="0">
            <a:solidFill>
              <a:schemeClr val="accent1">
                <a:lumMod val="75000"/>
              </a:schemeClr>
            </a:solidFill>
          </a:endParaRP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 smtClean="0"/>
            <a:t>- Основне </a:t>
          </a:r>
          <a:r>
            <a:rPr lang="sr-Cyrl-RS" sz="1200" dirty="0"/>
            <a:t>школе </a:t>
          </a:r>
        </a:p>
        <a:p>
          <a:r>
            <a:rPr lang="sr-Cyrl-RS" sz="1200" dirty="0" smtClean="0"/>
            <a:t>- Средње школе</a:t>
          </a:r>
        </a:p>
        <a:p>
          <a:endParaRPr lang="sr-Cyrl-RS" sz="1200" dirty="0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sr-Latn-R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sr-Latn-R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64800" custScaleY="183257" custLinFactNeighborX="-9579" custLinFactNeighborY="1590">
        <dgm:presLayoutVars>
          <dgm:chMax val="0"/>
          <dgm:chPref val="0"/>
        </dgm:presLayoutVars>
      </dgm:prSet>
      <dgm:spPr/>
      <dgm:t>
        <a:bodyPr/>
        <a:lstStyle/>
        <a:p>
          <a:endParaRPr lang="sr-Latn-R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 custScaleX="159930" custScaleY="132392">
        <dgm:presLayoutVars>
          <dgm:chMax val="0"/>
          <dgm:chPref val="0"/>
        </dgm:presLayoutVars>
      </dgm:prSet>
      <dgm:spPr/>
      <dgm:t>
        <a:bodyPr/>
        <a:lstStyle/>
        <a:p>
          <a:endParaRPr lang="sr-Latn-R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</a:t>
          </a:r>
          <a:r>
            <a:rPr lang="sr-Cyrl-RS" sz="1400" dirty="0" smtClean="0"/>
            <a:t>20</a:t>
          </a:r>
          <a:r>
            <a:rPr lang="sr-Latn-RS" sz="1400" dirty="0" smtClean="0"/>
            <a:t>2</a:t>
          </a:r>
          <a:r>
            <a:rPr lang="sr-Cyrl-RS" sz="1400" dirty="0" smtClean="0"/>
            <a:t>5.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</a:t>
          </a:r>
          <a:r>
            <a:rPr lang="sr-Cyrl-RS" sz="1400" dirty="0" smtClean="0"/>
            <a:t>развоја града</a:t>
          </a:r>
          <a:endParaRPr lang="sr-Latn-RS" sz="1400" dirty="0">
            <a:solidFill>
              <a:srgbClr val="FF0000"/>
            </a:solidFill>
          </a:endParaRPr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sr-Latn-R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sr-Latn-R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sr-Latn-R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sr-Latn-R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sr-Latn-R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sr-Latn-R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sr-Latn-R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sr-Latn-R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sr-Latn-R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sr-Latn-R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F884CF4-1E4C-423F-AE7B-0BAC3D97360D}">
      <dgm:prSet/>
      <dgm:spPr>
        <a:solidFill>
          <a:srgbClr val="FFC000"/>
        </a:solidFill>
      </dgm:spPr>
      <dgm:t>
        <a:bodyPr/>
        <a:lstStyle/>
        <a:p>
          <a:r>
            <a:rPr lang="sr-Cyrl-RS" dirty="0"/>
            <a:t>Средства из буџета града </a:t>
          </a:r>
          <a:r>
            <a:rPr lang="sr-Cyrl-RS" dirty="0" smtClean="0">
              <a:solidFill>
                <a:schemeClr val="bg1"/>
              </a:solidFill>
            </a:rPr>
            <a:t>17.000</a:t>
          </a:r>
          <a:r>
            <a:rPr lang="en-US" dirty="0" smtClean="0">
              <a:solidFill>
                <a:schemeClr val="bg1"/>
              </a:solidFill>
            </a:rPr>
            <a:t>.</a:t>
          </a:r>
          <a:r>
            <a:rPr lang="sr-Cyrl-RS" dirty="0" smtClean="0">
              <a:solidFill>
                <a:schemeClr val="bg1"/>
              </a:solidFill>
            </a:rPr>
            <a:t>0</a:t>
          </a:r>
          <a:r>
            <a:rPr lang="en-US" dirty="0" smtClean="0">
              <a:solidFill>
                <a:schemeClr val="bg1"/>
              </a:solidFill>
            </a:rPr>
            <a:t>00.000</a:t>
          </a:r>
          <a:endParaRPr lang="en-US" dirty="0">
            <a:solidFill>
              <a:schemeClr val="bg1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sr-Cyrl-RS" dirty="0"/>
            <a:t>Пренета средства из ранијих </a:t>
          </a:r>
          <a:r>
            <a:rPr lang="sr-Cyrl-RS" dirty="0" smtClean="0"/>
            <a:t>година</a:t>
          </a:r>
        </a:p>
        <a:p>
          <a:r>
            <a:rPr lang="sr-Cyrl-RS" dirty="0" smtClean="0">
              <a:solidFill>
                <a:schemeClr val="bg1"/>
              </a:solidFill>
            </a:rPr>
            <a:t>456.489.490</a:t>
          </a:r>
          <a:endParaRPr lang="en-US" dirty="0">
            <a:solidFill>
              <a:schemeClr val="bg1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092009B7-2960-442B-A6FB-0D8F25F4F5CA}">
      <dgm:prSet/>
      <dgm:spPr>
        <a:solidFill>
          <a:srgbClr val="92D050"/>
        </a:solidFill>
      </dgm:spPr>
      <dgm:t>
        <a:bodyPr/>
        <a:lstStyle/>
        <a:p>
          <a:r>
            <a:rPr lang="sr-Cyrl-RS" dirty="0"/>
            <a:t>Укупан буџет града </a:t>
          </a:r>
          <a:r>
            <a:rPr lang="sr-Cyrl-RS" dirty="0" smtClean="0">
              <a:solidFill>
                <a:schemeClr val="bg1"/>
              </a:solidFill>
            </a:rPr>
            <a:t>17.456.489.490</a:t>
          </a:r>
          <a:endParaRPr lang="en-US" dirty="0">
            <a:solidFill>
              <a:schemeClr val="bg1"/>
            </a:solidFill>
          </a:endParaRPr>
        </a:p>
      </dgm:t>
    </dgm:pt>
    <dgm:pt modelId="{15C2B52E-4F55-4082-BB1C-94031D560EB4}" type="sibTrans" cxnId="{521ED7ED-3B46-4CE8-992A-CAB92204B1C6}">
      <dgm:prSet/>
      <dgm:spPr/>
      <dgm:t>
        <a:bodyPr/>
        <a:lstStyle/>
        <a:p>
          <a:endParaRPr lang="en-US"/>
        </a:p>
      </dgm:t>
    </dgm:pt>
    <dgm:pt modelId="{9B9E4606-8918-432D-AF17-F974BFE575C6}" type="parTrans" cxnId="{521ED7ED-3B46-4CE8-992A-CAB92204B1C6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D96E659A-663E-485D-BF89-FD74BE74A5C4}" type="pres">
      <dgm:prSet presAssocID="{1F884CF4-1E4C-423F-AE7B-0BAC3D97360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2"/>
      <dgm:spPr/>
      <dgm:t>
        <a:bodyPr/>
        <a:lstStyle/>
        <a:p>
          <a:endParaRPr lang="sr-Latn-R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2" custScaleX="85197" custScaleY="95071"/>
      <dgm:spPr/>
      <dgm:t>
        <a:bodyPr/>
        <a:lstStyle/>
        <a:p>
          <a:endParaRPr lang="sr-Latn-R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2DB98FF9-EDB5-4EEE-AFA3-A57C7337F497}" type="pres">
      <dgm:prSet presAssocID="{092009B7-2960-442B-A6FB-0D8F25F4F5CA}" presName="node" presStyleLbl="node1" presStyleIdx="2" presStyleCnt="3" custScaleX="120163" custScaleY="9747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521ED7ED-3B46-4CE8-992A-CAB92204B1C6}" srcId="{028ECFAC-63B3-40F0-9E03-B31D365E432C}" destId="{092009B7-2960-442B-A6FB-0D8F25F4F5CA}" srcOrd="2" destOrd="0" parTransId="{9B9E4606-8918-432D-AF17-F974BFE575C6}" sibTransId="{15C2B52E-4F55-4082-BB1C-94031D560EB4}"/>
    <dgm:cxn modelId="{4434BD49-D991-45C6-AEC7-A5D1814264A9}" type="presOf" srcId="{1F884CF4-1E4C-423F-AE7B-0BAC3D97360D}" destId="{D96E659A-663E-485D-BF89-FD74BE74A5C4}" srcOrd="0" destOrd="0" presId="urn:microsoft.com/office/officeart/2005/8/layout/equation1"/>
    <dgm:cxn modelId="{09EC0CEE-D7E5-4D26-AE32-12D8BB16C697}" type="presOf" srcId="{1B723845-E0D1-4671-AE0F-32E0821595D7}" destId="{98F3E7AB-6934-48FA-B82F-FBEAF1B2375D}" srcOrd="0" destOrd="0" presId="urn:microsoft.com/office/officeart/2005/8/layout/equation1"/>
    <dgm:cxn modelId="{68A93CD0-C51F-45E9-A773-C1601E23DB43}" type="presOf" srcId="{092009B7-2960-442B-A6FB-0D8F25F4F5CA}" destId="{2DB98FF9-EDB5-4EEE-AFA3-A57C7337F497}" srcOrd="0" destOrd="0" presId="urn:microsoft.com/office/officeart/2005/8/layout/equation1"/>
    <dgm:cxn modelId="{37E5120D-9D62-40AB-B866-678A6F858826}" type="presOf" srcId="{028ECFAC-63B3-40F0-9E03-B31D365E432C}" destId="{688A0EC4-0F6D-4987-959D-CA5F27B3CF24}" srcOrd="0" destOrd="0" presId="urn:microsoft.com/office/officeart/2005/8/layout/equation1"/>
    <dgm:cxn modelId="{A95CC295-F901-40CE-80B9-2E00B75B654D}" type="presOf" srcId="{44AA7FFE-EC5D-4B4A-A884-0D1E57526835}" destId="{41F09F99-3DCC-47E4-9188-F7D103A1F6E3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1520AD54-7BF7-4788-96C0-540B43EEB03C}" type="presOf" srcId="{258C614E-C25D-47E8-BC69-ECC42BFEC5CC}" destId="{2F60A798-586E-4E47-B649-25F047F36835}" srcOrd="0" destOrd="0" presId="urn:microsoft.com/office/officeart/2005/8/layout/equation1"/>
    <dgm:cxn modelId="{495336E1-C512-4D41-8F8A-712CF34284CB}" type="presParOf" srcId="{688A0EC4-0F6D-4987-959D-CA5F27B3CF24}" destId="{D96E659A-663E-485D-BF89-FD74BE74A5C4}" srcOrd="0" destOrd="0" presId="urn:microsoft.com/office/officeart/2005/8/layout/equation1"/>
    <dgm:cxn modelId="{0383A301-A380-44E7-8B03-8AD08BB0FFB7}" type="presParOf" srcId="{688A0EC4-0F6D-4987-959D-CA5F27B3CF24}" destId="{BA78071E-3EA3-4945-922C-AE021F34276A}" srcOrd="1" destOrd="0" presId="urn:microsoft.com/office/officeart/2005/8/layout/equation1"/>
    <dgm:cxn modelId="{59CE82A9-B6F6-435F-82E8-D7DD7E5F3DC3}" type="presParOf" srcId="{688A0EC4-0F6D-4987-959D-CA5F27B3CF24}" destId="{98F3E7AB-6934-48FA-B82F-FBEAF1B2375D}" srcOrd="2" destOrd="0" presId="urn:microsoft.com/office/officeart/2005/8/layout/equation1"/>
    <dgm:cxn modelId="{F63B40ED-F3ED-4D13-8DB4-3D7824F74891}" type="presParOf" srcId="{688A0EC4-0F6D-4987-959D-CA5F27B3CF24}" destId="{F9CA65E4-8785-4412-A513-0A2695416EE5}" srcOrd="3" destOrd="0" presId="urn:microsoft.com/office/officeart/2005/8/layout/equation1"/>
    <dgm:cxn modelId="{31D223F8-7F78-45C2-ACA2-27772F1DE364}" type="presParOf" srcId="{688A0EC4-0F6D-4987-959D-CA5F27B3CF24}" destId="{2F60A798-586E-4E47-B649-25F047F36835}" srcOrd="4" destOrd="0" presId="urn:microsoft.com/office/officeart/2005/8/layout/equation1"/>
    <dgm:cxn modelId="{64C3EB68-4C22-4A68-9942-6783325DF98F}" type="presParOf" srcId="{688A0EC4-0F6D-4987-959D-CA5F27B3CF24}" destId="{F90D06A4-272D-4E58-B7CB-EB8C424E859B}" srcOrd="5" destOrd="0" presId="urn:microsoft.com/office/officeart/2005/8/layout/equation1"/>
    <dgm:cxn modelId="{44F501AA-980A-4ADE-BDF9-B6F32D00ACDC}" type="presParOf" srcId="{688A0EC4-0F6D-4987-959D-CA5F27B3CF24}" destId="{41F09F99-3DCC-47E4-9188-F7D103A1F6E3}" srcOrd="6" destOrd="0" presId="urn:microsoft.com/office/officeart/2005/8/layout/equation1"/>
    <dgm:cxn modelId="{AFF48E04-48A3-43F6-AF72-C60910B72196}" type="presParOf" srcId="{688A0EC4-0F6D-4987-959D-CA5F27B3CF24}" destId="{F015C141-867A-4124-B290-CA1BB3474B22}" srcOrd="7" destOrd="0" presId="urn:microsoft.com/office/officeart/2005/8/layout/equation1"/>
    <dgm:cxn modelId="{F0104DC6-D358-4C10-97AF-81A343BAF829}" type="presParOf" srcId="{688A0EC4-0F6D-4987-959D-CA5F27B3CF24}" destId="{2DB98FF9-EDB5-4EEE-AFA3-A57C7337F497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</a:t>
          </a:r>
          <a:r>
            <a:rPr lang="ru-RU" altLang="en-US" sz="1400" dirty="0" smtClean="0">
              <a:latin typeface="Calibri" panose="020F0502020204030204" pitchFamily="34" charset="0"/>
            </a:rPr>
            <a:t>градском </a:t>
          </a:r>
          <a:r>
            <a:rPr lang="ru-RU" altLang="en-US" sz="1400" dirty="0">
              <a:latin typeface="Calibri" panose="020F0502020204030204" pitchFamily="34" charset="0"/>
            </a:rPr>
            <a:t>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r>
            <a:rPr lang="sr-Cyrl-RS" altLang="en-US" sz="1400" dirty="0">
              <a:latin typeface="Calibri" panose="020F0502020204030204" pitchFamily="34" charset="0"/>
            </a:rPr>
            <a:t>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</a:t>
          </a:r>
          <a:r>
            <a:rPr lang="sr-Cyrl-RS" altLang="en-US" sz="1400" dirty="0" smtClean="0">
              <a:latin typeface="Calibri" panose="020F0502020204030204" pitchFamily="34" charset="0"/>
            </a:rPr>
            <a:t>кршења </a:t>
          </a:r>
          <a:r>
            <a:rPr lang="sr-Cyrl-RS" altLang="en-US" sz="1400" dirty="0">
              <a:latin typeface="Calibri" panose="020F0502020204030204" pitchFamily="34" charset="0"/>
            </a:rPr>
            <a:t>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 smtClean="0"/>
            <a:t>Пренета средства из ранијих година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града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2385D1D-92EB-445D-B736-940004751C79}" type="pres">
      <dgm:prSet presAssocID="{0C844461-76DE-4FEA-A87D-23440AD6FC2E}" presName="bracket" presStyleLbl="parChTrans1D1" presStyleIdx="0" presStyleCnt="5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E930D30-96BC-4D43-B65A-EE88C46DBE48}" type="pres">
      <dgm:prSet presAssocID="{E1B79EE1-1157-4302-AB0B-8FEDC81165FD}" presName="bracket" presStyleLbl="parChTrans1D1" presStyleIdx="1" presStyleCnt="5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14D1633C-A097-4A5A-8269-B04E98857E56}" type="pres">
      <dgm:prSet presAssocID="{E055884F-7426-4921-A0E5-9CA56A76B49A}" presName="bracket" presStyleLbl="parChTrans1D1" presStyleIdx="2" presStyleCnt="5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35AB433-2559-485A-A03D-C32F36288071}" type="pres">
      <dgm:prSet presAssocID="{28888755-727E-436B-B2F2-DA7896544A65}" presName="bracket" presStyleLbl="parChTrans1D1" presStyleIdx="3" presStyleCnt="5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6497CA82-45EE-4BD1-AEB4-CC3961FBFB74}" type="pres">
      <dgm:prSet presAssocID="{26EF48C7-6381-4355-B03F-DD441AE957C7}" presName="bracket" presStyleLbl="parChTrans1D1" presStyleIdx="4" presStyleCnt="5"/>
      <dgm:spPr/>
    </dgm:pt>
    <dgm:pt modelId="{CD7548DD-1E84-4DA7-B1D0-28F3E4EBFF82}" type="pres">
      <dgm:prSet presAssocID="{26EF48C7-6381-4355-B03F-DD441AE957C7}" presName="spH" presStyleCnt="0"/>
      <dgm:spPr/>
    </dgm:pt>
    <dgm:pt modelId="{E2C129E0-14EC-4BBF-99E9-ED7B7337801D}" type="pres">
      <dgm:prSet presAssocID="{26EF48C7-6381-4355-B03F-DD441AE957C7}" presName="des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67239D-5166-423B-9E5F-06A1352131E4}" srcId="{26EF48C7-6381-4355-B03F-DD441AE957C7}" destId="{A22D28D0-C0EE-4FAC-9411-A8A4995FB17B}" srcOrd="0" destOrd="0" parTransId="{7B8C8DE4-9C8E-4AAA-9ABD-7D21384D12EF}" sibTransId="{D9EE63C1-7C79-499A-9EE1-6AFD68E7C84E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D90891A-5CA6-46E0-9B94-066929D862D5}" type="presOf" srcId="{28888755-727E-436B-B2F2-DA7896544A65}" destId="{9312B733-3AEB-49F6-8245-08553BA2949B}" srcOrd="0" destOrd="0" presId="urn:diagrams.loki3.com/BracketList"/>
    <dgm:cxn modelId="{53E397A2-7CAD-4A4C-ABDE-885D92961EB2}" type="presOf" srcId="{FE2BA0E8-81AC-463B-B498-EF464F5BCE06}" destId="{9893D59A-7FEC-486D-89C4-D28135F6121C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DD617B54-39C2-497E-9D94-251C9FAD9A35}" type="presOf" srcId="{0C844461-76DE-4FEA-A87D-23440AD6FC2E}" destId="{C6144CDB-22C1-4337-9F95-C3A522A707D1}" srcOrd="0" destOrd="0" presId="urn:diagrams.loki3.com/BracketList"/>
    <dgm:cxn modelId="{E9154DB6-8B71-4C47-A778-19BA49538396}" type="presOf" srcId="{92FD0664-EE76-4121-BE7B-68FC1EE5F4D7}" destId="{C6BA9D27-2D60-4BA7-98A9-E18E57FDB6CB}" srcOrd="0" destOrd="0" presId="urn:diagrams.loki3.com/BracketList"/>
    <dgm:cxn modelId="{28FEEFA5-6DE3-40CA-B954-F6DBC6F9FAD9}" type="presOf" srcId="{26EF48C7-6381-4355-B03F-DD441AE957C7}" destId="{EFAACCF6-3A6A-4536-89B0-F0A7C44F6BE1}" srcOrd="0" destOrd="0" presId="urn:diagrams.loki3.com/BracketList"/>
    <dgm:cxn modelId="{1021894C-289A-4B28-BA0D-6767C27230B8}" type="presOf" srcId="{D45E583C-4AAD-40D2-9D24-9A0A68141567}" destId="{7BB6658A-32E0-42C7-B82A-240BF45CF27D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B07D637A-714A-406B-993E-0E5A5B39956B}" type="presOf" srcId="{E1B79EE1-1157-4302-AB0B-8FEDC81165FD}" destId="{F40D94EA-52E0-4740-A924-EAF350BDF213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87FAF999-9E08-4A6A-A6D7-11D7E30AC118}" type="presOf" srcId="{EEA47F19-311D-44B3-AAA4-35C98BD4844B}" destId="{EFEB1020-9C17-48DC-BBE0-54FA743F9F75}" srcOrd="0" destOrd="0" presId="urn:diagrams.loki3.com/BracketList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550647E9-2C56-46D2-A416-11487F7C0A43}" type="presOf" srcId="{A22D28D0-C0EE-4FAC-9411-A8A4995FB17B}" destId="{E2C129E0-14EC-4BBF-99E9-ED7B7337801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0F2528DC-F671-4584-B82A-A998DB564350}" type="presParOf" srcId="{F0DED400-B200-4EA2-AB34-CCFF58E07A6E}" destId="{E2C129E0-14EC-4BBF-99E9-ED7B7337801D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sr-Latn-RS" dirty="0" smtClean="0">
              <a:solidFill>
                <a:schemeClr val="tx1"/>
              </a:solidFill>
            </a:rPr>
            <a:t>1</a:t>
          </a:r>
          <a:r>
            <a:rPr lang="sr-Cyrl-RS" dirty="0" smtClean="0">
              <a:solidFill>
                <a:schemeClr val="tx1"/>
              </a:solidFill>
            </a:rPr>
            <a:t>7</a:t>
          </a:r>
          <a:r>
            <a:rPr lang="sr-Latn-RS" dirty="0" smtClean="0">
              <a:solidFill>
                <a:schemeClr val="tx1"/>
              </a:solidFill>
            </a:rPr>
            <a:t>.</a:t>
          </a:r>
          <a:r>
            <a:rPr lang="sr-Cyrl-RS" dirty="0" smtClean="0">
              <a:solidFill>
                <a:schemeClr val="tx1"/>
              </a:solidFill>
            </a:rPr>
            <a:t>456</a:t>
          </a:r>
          <a:r>
            <a:rPr lang="sr-Latn-RS" dirty="0" smtClean="0">
              <a:solidFill>
                <a:schemeClr val="tx1"/>
              </a:solidFill>
            </a:rPr>
            <a:t>.</a:t>
          </a:r>
          <a:r>
            <a:rPr lang="sr-Cyrl-RS" dirty="0" smtClean="0">
              <a:solidFill>
                <a:schemeClr val="tx1"/>
              </a:solidFill>
            </a:rPr>
            <a:t>489</a:t>
          </a:r>
          <a:r>
            <a:rPr lang="sr-Latn-RS" dirty="0" smtClean="0">
              <a:solidFill>
                <a:schemeClr val="tx1"/>
              </a:solidFill>
            </a:rPr>
            <a:t>.</a:t>
          </a:r>
          <a:r>
            <a:rPr lang="sr-Cyrl-RS" dirty="0" smtClean="0">
              <a:solidFill>
                <a:schemeClr val="tx1"/>
              </a:solidFill>
            </a:rPr>
            <a:t>49</a:t>
          </a:r>
          <a:r>
            <a:rPr lang="sr-Latn-RS" dirty="0" smtClean="0">
              <a:solidFill>
                <a:schemeClr val="tx1"/>
              </a:solidFill>
            </a:rPr>
            <a:t>0</a:t>
          </a:r>
          <a:r>
            <a:rPr lang="sr-Cyrl-RS" dirty="0" smtClean="0">
              <a:solidFill>
                <a:schemeClr val="tx1"/>
              </a:solidFill>
            </a:rPr>
            <a:t> </a:t>
          </a:r>
          <a:r>
            <a:rPr lang="sr-Cyrl-RS" dirty="0">
              <a:solidFill>
                <a:schemeClr val="tx1"/>
              </a:solidFill>
            </a:rPr>
            <a:t>динара</a:t>
          </a:r>
          <a:endParaRPr lang="en-US" dirty="0">
            <a:solidFill>
              <a:schemeClr val="tx1"/>
            </a:solidFill>
          </a:endParaRPr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</a:t>
          </a:r>
          <a:r>
            <a:rPr lang="sr-Cyrl-RS" dirty="0" smtClean="0"/>
            <a:t>13.894.497.</a:t>
          </a:r>
          <a:r>
            <a:rPr lang="sr-Latn-RS" dirty="0" smtClean="0"/>
            <a:t>000</a:t>
          </a:r>
          <a:r>
            <a:rPr lang="sr-Cyrl-RS" dirty="0" smtClean="0">
              <a:solidFill>
                <a:schemeClr val="tx1"/>
              </a:solidFill>
            </a:rPr>
            <a:t>    </a:t>
          </a:r>
          <a:r>
            <a:rPr lang="sr-Cyrl-RS" dirty="0">
              <a:solidFill>
                <a:schemeClr val="tx1"/>
              </a:solidFill>
            </a:rPr>
            <a:t>д</a:t>
          </a:r>
          <a:r>
            <a:rPr lang="sr-Cyrl-RS" dirty="0"/>
            <a:t>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 smtClean="0"/>
            <a:t>Донације и трансфери  динара 949.915.</a:t>
          </a:r>
          <a:r>
            <a:rPr lang="sr-Latn-RS" dirty="0" smtClean="0"/>
            <a:t>0</a:t>
          </a:r>
          <a:r>
            <a:rPr lang="sr-Cyrl-RS" dirty="0" smtClean="0"/>
            <a:t>00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sr-Cyrl-RS" dirty="0" smtClean="0"/>
            <a:t>2</a:t>
          </a:r>
          <a:r>
            <a:rPr lang="sr-Latn-RS" dirty="0" smtClean="0">
              <a:solidFill>
                <a:schemeClr val="tx1"/>
              </a:solidFill>
            </a:rPr>
            <a:t>.</a:t>
          </a:r>
          <a:r>
            <a:rPr lang="sr-Cyrl-RS" dirty="0" smtClean="0">
              <a:solidFill>
                <a:schemeClr val="tx1"/>
              </a:solidFill>
            </a:rPr>
            <a:t>043</a:t>
          </a:r>
          <a:r>
            <a:rPr lang="sr-Latn-RS" dirty="0" smtClean="0">
              <a:solidFill>
                <a:schemeClr val="tx1"/>
              </a:solidFill>
            </a:rPr>
            <a:t>.5</a:t>
          </a:r>
          <a:r>
            <a:rPr lang="sr-Cyrl-RS" dirty="0" smtClean="0">
              <a:solidFill>
                <a:schemeClr val="tx1"/>
              </a:solidFill>
            </a:rPr>
            <a:t>8</a:t>
          </a:r>
          <a:r>
            <a:rPr lang="sr-Latn-RS" dirty="0" smtClean="0">
              <a:solidFill>
                <a:schemeClr val="tx1"/>
              </a:solidFill>
            </a:rPr>
            <a:t>7.000</a:t>
          </a:r>
          <a:r>
            <a:rPr lang="sr-Cyrl-RS" dirty="0" smtClean="0">
              <a:solidFill>
                <a:schemeClr val="tx1"/>
              </a:solidFill>
            </a:rPr>
            <a:t> </a:t>
          </a:r>
          <a:r>
            <a:rPr lang="sr-Cyrl-RS" dirty="0" smtClean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/>
            <a:t>Примања од продаје нефинансијске имовине  </a:t>
          </a:r>
          <a:r>
            <a:rPr lang="sr-Cyrl-RS" dirty="0" smtClean="0"/>
            <a:t>112.0</a:t>
          </a:r>
          <a:r>
            <a:rPr lang="sr-Latn-RS" dirty="0" smtClean="0"/>
            <a:t>01</a:t>
          </a:r>
          <a:r>
            <a:rPr lang="sr-Cyrl-RS" dirty="0" smtClean="0"/>
            <a:t>.000</a:t>
          </a:r>
          <a:r>
            <a:rPr lang="sr-Cyrl-RS" dirty="0" smtClean="0">
              <a:solidFill>
                <a:schemeClr val="tx1"/>
              </a:solidFill>
            </a:rPr>
            <a:t> </a:t>
          </a:r>
          <a:r>
            <a:rPr lang="sr-Cyrl-RS" dirty="0" smtClean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/>
            <a:t>Пренета средства из ранијих година</a:t>
          </a:r>
          <a:r>
            <a:rPr lang="sr-Latn-RS" sz="1000" dirty="0"/>
            <a:t> </a:t>
          </a:r>
          <a:r>
            <a:rPr lang="sr-Cyrl-RS" sz="1000" dirty="0" smtClean="0"/>
            <a:t>456.489.490 </a:t>
          </a:r>
          <a:r>
            <a:rPr lang="sr-Latn-RS" sz="1000" dirty="0" smtClean="0"/>
            <a:t> </a:t>
          </a:r>
          <a:r>
            <a:rPr lang="sr-Cyrl-RS" sz="1000" dirty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6"/>
      <dgm:spPr/>
      <dgm:t>
        <a:bodyPr/>
        <a:lstStyle/>
        <a:p>
          <a:endParaRPr lang="sr-Latn-RS"/>
        </a:p>
      </dgm:t>
    </dgm:pt>
    <dgm:pt modelId="{63432802-399F-407F-AC10-7219543A0326}" type="pres">
      <dgm:prSet presAssocID="{DB1A1606-130D-4B45-9553-0A0B804495DF}" presName="node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49BFEB2-6844-4A2C-8DC2-780280CBA079}" type="pres">
      <dgm:prSet presAssocID="{AEA7499A-114B-4146-9776-CDD8ACEC6B39}" presName="node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DDE88A7-5745-4E4F-A7A8-F71A4DA0D5F2}" type="pres">
      <dgm:prSet presAssocID="{BF71EFAE-EC9F-46E9-BD2A-1686637595DA}" presName="node" presStyleLbl="vennNode1" presStyleIdx="3" presStyleCnt="6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72DE4213-15E1-4436-8045-C055E8A54EDE}" type="pres">
      <dgm:prSet presAssocID="{40EF3D92-C4CB-4CBC-8AED-087234C53764}" presName="node" presStyleLbl="vennNode1" presStyleIdx="4" presStyleCnt="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FC69A2CE-A671-47B5-8CD8-544465E52E9C}" type="pres">
      <dgm:prSet presAssocID="{15426A40-9AD2-4153-8230-E20BC4B11534}" presName="node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AFF9EFFC-8764-47D8-AD0D-D8E862F2E8CE}" type="presOf" srcId="{43275D6C-D470-4E2E-96F8-239EECE5D634}" destId="{AFBC9C78-4E8A-498B-ACC1-DC2EFA6E3D36}" srcOrd="0" destOrd="0" presId="urn:microsoft.com/office/officeart/2005/8/layout/radial3"/>
    <dgm:cxn modelId="{9F05928D-6335-4BE6-870B-C8C2B5B74AFC}" type="presOf" srcId="{BF71EFAE-EC9F-46E9-BD2A-1686637595DA}" destId="{9DDE88A7-5745-4E4F-A7A8-F71A4DA0D5F2}" srcOrd="0" destOrd="0" presId="urn:microsoft.com/office/officeart/2005/8/layout/radial3"/>
    <dgm:cxn modelId="{09B198C8-E6EF-4BF2-B04A-98A7D3B82C52}" srcId="{43275D6C-D470-4E2E-96F8-239EECE5D634}" destId="{15426A40-9AD2-4153-8230-E20BC4B11534}" srcOrd="4" destOrd="0" parTransId="{A1307EAF-2414-4AFE-BE82-97C79333BAA9}" sibTransId="{869B992E-498B-4FBD-AA48-03E5171031C9}"/>
    <dgm:cxn modelId="{D94C93F0-8AB9-46A4-9433-CE897F8EBB73}" type="presOf" srcId="{40EF3D92-C4CB-4CBC-8AED-087234C53764}" destId="{72DE4213-15E1-4436-8045-C055E8A54EDE}" srcOrd="0" destOrd="0" presId="urn:microsoft.com/office/officeart/2005/8/layout/radial3"/>
    <dgm:cxn modelId="{A62B329F-A5BF-4620-AE22-4CF19CA88EDD}" type="presOf" srcId="{DB1A1606-130D-4B45-9553-0A0B804495DF}" destId="{63432802-399F-407F-AC10-7219543A0326}" srcOrd="0" destOrd="0" presId="urn:microsoft.com/office/officeart/2005/8/layout/radial3"/>
    <dgm:cxn modelId="{10139D3A-DCA7-4BFC-B808-2A75B3FA3238}" type="presOf" srcId="{AEA7499A-114B-4146-9776-CDD8ACEC6B39}" destId="{449BFEB2-6844-4A2C-8DC2-780280CBA079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325EBAB2-EB06-4788-A577-420868DEA0AA}" type="presOf" srcId="{691C1FF8-D24B-462D-B13F-4086A7342655}" destId="{E6763EE5-8DA4-47FB-A886-915FA197CAD0}" srcOrd="0" destOrd="0" presId="urn:microsoft.com/office/officeart/2005/8/layout/radial3"/>
    <dgm:cxn modelId="{E5408853-7B25-4287-93B0-84F87EA969C7}" type="presOf" srcId="{15426A40-9AD2-4153-8230-E20BC4B11534}" destId="{FC69A2CE-A671-47B5-8CD8-544465E52E9C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B5F355BD-06B8-4A1E-943E-0ADA7505752B}" type="presParOf" srcId="{E6763EE5-8DA4-47FB-A886-915FA197CAD0}" destId="{1FB746E2-D736-4446-8093-C865FE09A112}" srcOrd="0" destOrd="0" presId="urn:microsoft.com/office/officeart/2005/8/layout/radial3"/>
    <dgm:cxn modelId="{C0ED6829-0F09-4049-831B-694B7880248C}" type="presParOf" srcId="{1FB746E2-D736-4446-8093-C865FE09A112}" destId="{AFBC9C78-4E8A-498B-ACC1-DC2EFA6E3D36}" srcOrd="0" destOrd="0" presId="urn:microsoft.com/office/officeart/2005/8/layout/radial3"/>
    <dgm:cxn modelId="{C60B487E-81C0-4532-90F4-E138C0631134}" type="presParOf" srcId="{1FB746E2-D736-4446-8093-C865FE09A112}" destId="{63432802-399F-407F-AC10-7219543A0326}" srcOrd="1" destOrd="0" presId="urn:microsoft.com/office/officeart/2005/8/layout/radial3"/>
    <dgm:cxn modelId="{D69CF5A5-580A-4D72-A403-DDAFAE8A12EC}" type="presParOf" srcId="{1FB746E2-D736-4446-8093-C865FE09A112}" destId="{449BFEB2-6844-4A2C-8DC2-780280CBA079}" srcOrd="2" destOrd="0" presId="urn:microsoft.com/office/officeart/2005/8/layout/radial3"/>
    <dgm:cxn modelId="{3C909FFC-1717-4639-A3BF-2368BE15DD22}" type="presParOf" srcId="{1FB746E2-D736-4446-8093-C865FE09A112}" destId="{9DDE88A7-5745-4E4F-A7A8-F71A4DA0D5F2}" srcOrd="3" destOrd="0" presId="urn:microsoft.com/office/officeart/2005/8/layout/radial3"/>
    <dgm:cxn modelId="{B45241C8-C16F-442E-8505-A7ACE28893C1}" type="presParOf" srcId="{1FB746E2-D736-4446-8093-C865FE09A112}" destId="{72DE4213-15E1-4436-8045-C055E8A54EDE}" srcOrd="4" destOrd="0" presId="urn:microsoft.com/office/officeart/2005/8/layout/radial3"/>
    <dgm:cxn modelId="{83C9D990-5A32-4E51-B0BA-9409C71109B8}" type="presParOf" srcId="{1FB746E2-D736-4446-8093-C865FE09A112}" destId="{FC69A2CE-A671-47B5-8CD8-544465E52E9C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</a:t>
          </a:r>
          <a:r>
            <a:rPr lang="sr-Cyrl-RS" sz="1400" dirty="0" smtClean="0"/>
            <a:t>код других </a:t>
          </a:r>
          <a:r>
            <a:rPr lang="sr-Cyrl-RS" sz="1400" dirty="0"/>
            <a:t>буџетских </a:t>
          </a:r>
          <a:r>
            <a:rPr lang="sr-Cyrl-RS" sz="1400" dirty="0" smtClean="0"/>
            <a:t>корисника 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</a:t>
          </a:r>
          <a:r>
            <a:rPr lang="ru-RU" sz="1400"/>
            <a:t>надлежности </a:t>
          </a:r>
          <a:r>
            <a:rPr lang="ru-RU" sz="1400" smtClean="0"/>
            <a:t>централног нивоа</a:t>
          </a:r>
          <a:r>
            <a:rPr lang="sr-Cyrl-RS" sz="1400" smtClean="0"/>
            <a:t> као што су школе, центар за социјални рад, дом здравља.</a:t>
          </a:r>
          <a:r>
            <a:rPr lang="en-US" sz="1400" smtClean="0"/>
            <a:t> 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</a:t>
          </a:r>
          <a:r>
            <a:rPr lang="sr-Cyrl-RS" sz="1400" dirty="0" smtClean="0"/>
            <a:t>реализацију програма Локалног економског развоја, </a:t>
          </a:r>
          <a:r>
            <a:rPr lang="ru-RU" sz="1400" dirty="0" smtClean="0"/>
            <a:t>функционисање пројеката у области јавног информисања и </a:t>
          </a:r>
          <a:r>
            <a:rPr lang="ru-RU" sz="1400" dirty="0" smtClean="0"/>
            <a:t>субвенције </a:t>
          </a:r>
          <a:r>
            <a:rPr lang="ru-RU" sz="1400" dirty="0"/>
            <a:t>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EC0075EB-3DC2-4074-AA80-170858192B86}" type="presOf" srcId="{28888755-727E-436B-B2F2-DA7896544A65}" destId="{9312B733-3AEB-49F6-8245-08553BA2949B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4A72B881-7734-4A48-B974-4165271D16B3}" type="presOf" srcId="{A22D28D0-C0EE-4FAC-9411-A8A4995FB17B}" destId="{B43D6F8D-5103-4DCA-8971-053A6B7A987B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1EC38B43-666B-4E38-81B7-8A080ED8DA87}" type="presOf" srcId="{0C844461-76DE-4FEA-A87D-23440AD6FC2E}" destId="{C6144CDB-22C1-4337-9F95-C3A522A707D1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125639C7-B690-4F53-A1C9-BB18BE26EFFF}" type="presOf" srcId="{FE2BA0E8-81AC-463B-B498-EF464F5BCE06}" destId="{9893D59A-7FEC-486D-89C4-D28135F6121C}" srcOrd="0" destOrd="0" presId="urn:diagrams.loki3.com/BracketList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E8F8E3A6-DE2E-43A3-A54F-79C8F4CD16F2}" type="presOf" srcId="{92FD0664-EE76-4121-BE7B-68FC1EE5F4D7}" destId="{C6BA9D27-2D60-4BA7-98A9-E18E57FDB6CB}" srcOrd="0" destOrd="0" presId="urn:diagrams.loki3.com/BracketList"/>
    <dgm:cxn modelId="{1A66DD3E-AD41-4FBE-A90F-6733EF188F32}" type="presOf" srcId="{26EF48C7-6381-4355-B03F-DD441AE957C7}" destId="{EFAACCF6-3A6A-4536-89B0-F0A7C44F6BE1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CAC21658-3423-481C-AF27-E9996CB921F1}" type="presOf" srcId="{D45E583C-4AAD-40D2-9D24-9A0A68141567}" destId="{7BB6658A-32E0-42C7-B82A-240BF45CF27D}" srcOrd="0" destOrd="0" presId="urn:diagrams.loki3.com/BracketList"/>
    <dgm:cxn modelId="{6CADC6AF-E4D1-4118-B6AD-2936E20B24E4}" type="presOf" srcId="{E1AD8724-28DC-48C5-B75E-B0D1F33E6279}" destId="{939B76D1-BB33-4E50-9ECD-839FB5787B9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592F709B-0D71-4665-94FE-FCFCC1F99F37}" type="presOf" srcId="{48096665-F98A-4372-9642-AA104F5D458A}" destId="{B471A916-B6F4-4017-A447-E2C98CEE19B9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sr-Cyrl-RS" dirty="0" smtClean="0">
              <a:solidFill>
                <a:schemeClr val="bg1"/>
              </a:solidFill>
            </a:rPr>
            <a:t>17.456.489.49</a:t>
          </a:r>
          <a:r>
            <a:rPr lang="sr-Latn-RS" dirty="0" smtClean="0">
              <a:solidFill>
                <a:schemeClr val="bg1"/>
              </a:solidFill>
            </a:rPr>
            <a:t>0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sr-Latn-RS" dirty="0" smtClean="0">
              <a:solidFill>
                <a:schemeClr val="bg1"/>
              </a:solidFill>
            </a:rPr>
            <a:t>5</a:t>
          </a:r>
          <a:r>
            <a:rPr lang="sr-Cyrl-RS" dirty="0" smtClean="0">
              <a:solidFill>
                <a:schemeClr val="bg1"/>
              </a:solidFill>
            </a:rPr>
            <a:t>.894.548.478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Latn-RS" dirty="0" smtClean="0">
              <a:solidFill>
                <a:schemeClr val="bg1"/>
              </a:solidFill>
            </a:rPr>
            <a:t>1</a:t>
          </a:r>
          <a:r>
            <a:rPr lang="sr-Cyrl-RS" dirty="0" smtClean="0">
              <a:solidFill>
                <a:schemeClr val="bg1"/>
              </a:solidFill>
            </a:rPr>
            <a:t>93.038.000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Latn-RS" dirty="0" smtClean="0">
              <a:solidFill>
                <a:schemeClr val="bg1"/>
              </a:solidFill>
            </a:rPr>
            <a:t>4</a:t>
          </a:r>
          <a:r>
            <a:rPr lang="sr-Cyrl-RS" dirty="0" smtClean="0">
              <a:solidFill>
                <a:schemeClr val="bg1"/>
              </a:solidFill>
            </a:rPr>
            <a:t>.349.02</a:t>
          </a:r>
          <a:r>
            <a:rPr lang="sr-Latn-RS" dirty="0" smtClean="0">
              <a:solidFill>
                <a:schemeClr val="bg1"/>
              </a:solidFill>
            </a:rPr>
            <a:t>5</a:t>
          </a:r>
          <a:r>
            <a:rPr lang="sr-Cyrl-RS" dirty="0" smtClean="0">
              <a:solidFill>
                <a:schemeClr val="bg1"/>
              </a:solidFill>
            </a:rPr>
            <a:t>.289 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sr-Latn-RS" dirty="0" smtClean="0">
              <a:solidFill>
                <a:schemeClr val="bg1"/>
              </a:solidFill>
            </a:rPr>
            <a:t>3</a:t>
          </a:r>
          <a:r>
            <a:rPr lang="sr-Cyrl-RS" dirty="0" smtClean="0">
              <a:solidFill>
                <a:schemeClr val="bg1"/>
              </a:solidFill>
            </a:rPr>
            <a:t>.548.</a:t>
          </a:r>
          <a:r>
            <a:rPr lang="sr-Latn-RS" dirty="0" smtClean="0">
              <a:solidFill>
                <a:schemeClr val="bg1"/>
              </a:solidFill>
            </a:rPr>
            <a:t>7</a:t>
          </a:r>
          <a:r>
            <a:rPr lang="sr-Cyrl-RS" dirty="0" smtClean="0">
              <a:solidFill>
                <a:schemeClr val="bg1"/>
              </a:solidFill>
            </a:rPr>
            <a:t>32.309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Социјална помоћ </a:t>
          </a:r>
          <a:r>
            <a:rPr lang="sr-Cyrl-RS" dirty="0" smtClean="0">
              <a:solidFill>
                <a:schemeClr val="bg1"/>
              </a:solidFill>
            </a:rPr>
            <a:t>795.130.0</a:t>
          </a:r>
          <a:r>
            <a:rPr lang="sr-Latn-RS" dirty="0" smtClean="0">
              <a:solidFill>
                <a:schemeClr val="bg1"/>
              </a:solidFill>
            </a:rPr>
            <a:t>1</a:t>
          </a:r>
          <a:r>
            <a:rPr lang="sr-Cyrl-RS" dirty="0" smtClean="0">
              <a:solidFill>
                <a:schemeClr val="bg1"/>
              </a:solidFill>
            </a:rPr>
            <a:t>2 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sr-Cyrl-RS" dirty="0" smtClean="0">
              <a:solidFill>
                <a:schemeClr val="bg1"/>
              </a:solidFill>
            </a:rPr>
            <a:t>1.5</a:t>
          </a:r>
          <a:r>
            <a:rPr lang="sr-Latn-RS" dirty="0" smtClean="0">
              <a:solidFill>
                <a:schemeClr val="bg1"/>
              </a:solidFill>
            </a:rPr>
            <a:t>2</a:t>
          </a:r>
          <a:r>
            <a:rPr lang="sr-Cyrl-RS" dirty="0" smtClean="0">
              <a:solidFill>
                <a:schemeClr val="bg1"/>
              </a:solidFill>
            </a:rPr>
            <a:t>3.379.000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</a:t>
          </a:r>
          <a:r>
            <a:rPr lang="sr-Cyrl-RS" dirty="0" smtClean="0">
              <a:solidFill>
                <a:schemeClr val="bg1"/>
              </a:solidFill>
            </a:rPr>
            <a:t>расходи 876</a:t>
          </a:r>
          <a:r>
            <a:rPr lang="sr-Latn-RS" dirty="0" smtClean="0">
              <a:solidFill>
                <a:schemeClr val="bg1"/>
              </a:solidFill>
            </a:rPr>
            <a:t>.2</a:t>
          </a:r>
          <a:r>
            <a:rPr lang="sr-Cyrl-RS" dirty="0" smtClean="0">
              <a:solidFill>
                <a:schemeClr val="bg1"/>
              </a:solidFill>
            </a:rPr>
            <a:t>11</a:t>
          </a:r>
          <a:r>
            <a:rPr lang="sr-Latn-RS" dirty="0" smtClean="0">
              <a:solidFill>
                <a:schemeClr val="bg1"/>
              </a:solidFill>
            </a:rPr>
            <a:t>.</a:t>
          </a:r>
          <a:r>
            <a:rPr lang="sr-Cyrl-RS" dirty="0" smtClean="0">
              <a:solidFill>
                <a:schemeClr val="bg1"/>
              </a:solidFill>
            </a:rPr>
            <a:t>891 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sr-Cyrl-RS" dirty="0" smtClean="0">
              <a:solidFill>
                <a:schemeClr val="bg1"/>
              </a:solidFill>
            </a:rPr>
            <a:t> 111.000.000 динара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sr-Latn-R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sr-Latn-R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sr-Latn-RS"/>
        </a:p>
      </dgm:t>
    </dgm:pt>
    <dgm:pt modelId="{E43F7264-94BE-4E7E-8A98-A0D70BB3AF06}" type="pres">
      <dgm:prSet presAssocID="{4746DA87-483C-4B84-9A22-BC58F96CB23A}" presName="node" presStyleLbl="node1" presStyleIdx="2" presStyleCnt="8" custScaleX="121003" custScaleY="11920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sr-Latn-R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sr-Latn-R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sr-Latn-RS"/>
        </a:p>
      </dgm:t>
    </dgm:pt>
    <dgm:pt modelId="{D19ADD6D-9F0A-4766-B637-BB2D5495A9BB}" type="pres">
      <dgm:prSet presAssocID="{ED01A515-5448-4A3E-A2EC-575448D0F5AA}" presName="node" presStyleLbl="node1" presStyleIdx="5" presStyleCnt="8" custScaleX="113767" custScaleY="11631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sr-Latn-R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sr-Latn-R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sr-Latn-RS"/>
        </a:p>
      </dgm:t>
    </dgm:pt>
  </dgm:ptLst>
  <dgm:cxnLst>
    <dgm:cxn modelId="{FFB278FC-7BE2-4E56-B5ED-95F31F8FD0CD}" type="presOf" srcId="{9C6F0069-43DC-402D-BD84-1006528FCE04}" destId="{5101AD7C-EA94-402A-A388-0FD916639D60}" srcOrd="0" destOrd="0" presId="urn:microsoft.com/office/officeart/2005/8/layout/radial6"/>
    <dgm:cxn modelId="{77DA9E44-27FE-4E34-BF5A-4BBF3A9C190E}" type="presOf" srcId="{ED01A515-5448-4A3E-A2EC-575448D0F5AA}" destId="{D19ADD6D-9F0A-4766-B637-BB2D5495A9BB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579D4E10-CB1E-4D37-856F-C35DF2254A85}" type="presOf" srcId="{3FA5C700-C8EE-4CAC-8DA0-0BA7CA952C72}" destId="{A14630AA-C1BD-4A7E-B665-0A7C9B6C19C9}" srcOrd="0" destOrd="0" presId="urn:microsoft.com/office/officeart/2005/8/layout/radial6"/>
    <dgm:cxn modelId="{6E4F99A4-0D4F-4EE7-8944-682BB3B8C079}" type="presOf" srcId="{F67939D1-3ADF-4276-A6FA-0083CE5DA4FA}" destId="{C0575E5C-DEAA-49FF-9C6A-0DF4C03D040D}" srcOrd="0" destOrd="0" presId="urn:microsoft.com/office/officeart/2005/8/layout/radial6"/>
    <dgm:cxn modelId="{BDD91236-32B4-43C4-96C0-81E6E23ABB9D}" type="presOf" srcId="{8962C693-DF60-43F6-9F43-7615C2E1439A}" destId="{7C884431-F906-455C-AAF5-4FBEC1E13C27}" srcOrd="0" destOrd="0" presId="urn:microsoft.com/office/officeart/2005/8/layout/radial6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7B2ACB50-9787-4E82-8723-10FFBF3B70B6}" type="presOf" srcId="{9ED1A3B2-A381-4201-823D-E4B4F944886D}" destId="{E59436B1-B652-4794-B4F4-4850647DACEB}" srcOrd="0" destOrd="0" presId="urn:microsoft.com/office/officeart/2005/8/layout/radial6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0F89DF1B-1D21-4484-AB84-FA25A2E5E246}" type="presOf" srcId="{61B610E5-4DC8-4394-A22C-5BBE6CDEE232}" destId="{5D42F3FF-3AAD-4819-B004-ADDCB69227EB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D0E4FDC2-4650-49ED-A505-0664D580FEC6}" type="presOf" srcId="{91651A17-950C-49EC-8C35-2517548AE9E6}" destId="{2D6C03BD-4023-431E-84F6-C080A9961C8A}" srcOrd="0" destOrd="0" presId="urn:microsoft.com/office/officeart/2005/8/layout/radial6"/>
    <dgm:cxn modelId="{E71DB4B9-F294-4B85-A07F-54EB2549F8C8}" type="presOf" srcId="{9FF20664-3F6F-4415-8233-D443550F6854}" destId="{FC9B55A0-D6BC-47A3-92D9-CF0D462CBA3E}" srcOrd="0" destOrd="0" presId="urn:microsoft.com/office/officeart/2005/8/layout/radial6"/>
    <dgm:cxn modelId="{920C5C07-9A22-4FA4-85BA-E0E205CB8E54}" type="presOf" srcId="{4746DA87-483C-4B84-9A22-BC58F96CB23A}" destId="{E43F7264-94BE-4E7E-8A98-A0D70BB3AF06}" srcOrd="0" destOrd="0" presId="urn:microsoft.com/office/officeart/2005/8/layout/radial6"/>
    <dgm:cxn modelId="{57D6D75D-6916-4F37-BCE2-73B0A1D426D2}" type="presOf" srcId="{AE26BF5A-34A6-4192-8BEA-D9ECFB941642}" destId="{4F05B281-B6DB-45BB-A427-1BF92AADC139}" srcOrd="0" destOrd="0" presId="urn:microsoft.com/office/officeart/2005/8/layout/radial6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4960A9BB-FB96-48E0-9E55-C4B52C3ABD97}" type="presOf" srcId="{8329AE49-ECD5-4C13-B90F-CA83B6E6F994}" destId="{115526CD-270E-4C52-A164-15F2B6F9FE39}" srcOrd="0" destOrd="0" presId="urn:microsoft.com/office/officeart/2005/8/layout/radial6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C9C651DB-B86B-4F59-8ACB-4F025F4E48C1}" type="presOf" srcId="{686A1A37-AC61-4EC6-8398-59788F898E91}" destId="{44C62812-7B8C-4DB2-9C0D-14651D9AFC46}" srcOrd="0" destOrd="0" presId="urn:microsoft.com/office/officeart/2005/8/layout/radial6"/>
    <dgm:cxn modelId="{153937CA-AC2E-4468-81F7-B96FBFF3886C}" type="presOf" srcId="{9CB0C477-89B3-4058-B341-9FC9F0AB6BB2}" destId="{1EBC4AA2-7966-4002-8CE2-7479E65C1C79}" srcOrd="0" destOrd="0" presId="urn:microsoft.com/office/officeart/2005/8/layout/radial6"/>
    <dgm:cxn modelId="{B654B894-C63E-455A-8F8D-E89838B64D1B}" type="presOf" srcId="{A7091EAC-498C-4E8C-B46B-331B042A0C75}" destId="{73F305AC-CFDC-45B1-8AB8-6FABD1C99179}" srcOrd="0" destOrd="0" presId="urn:microsoft.com/office/officeart/2005/8/layout/radial6"/>
    <dgm:cxn modelId="{D4325AD2-223B-4DDC-B91B-15E6F45034C9}" type="presOf" srcId="{B1BE2A8E-285E-4C69-9BFF-CE48B252AA50}" destId="{F4B68BA8-694B-4B7F-8215-68903FFCD2D7}" srcOrd="0" destOrd="0" presId="urn:microsoft.com/office/officeart/2005/8/layout/radial6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CE79C480-1320-4BF2-8B5B-3B3E1BB628AF}" type="presOf" srcId="{B658162B-CA61-458F-8F17-E18D499D4DE8}" destId="{84EFD8D8-F116-4363-8F07-0BDD118D8287}" srcOrd="0" destOrd="0" presId="urn:microsoft.com/office/officeart/2005/8/layout/radial6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A2556278-D858-49DB-B005-8477B57A9667}" type="presOf" srcId="{DB95B0B9-5D2D-4D1A-A4F8-70F45A0E9738}" destId="{19B05264-FBF1-4254-AA6E-8DA1048C9EC5}" srcOrd="0" destOrd="0" presId="urn:microsoft.com/office/officeart/2005/8/layout/radial6"/>
    <dgm:cxn modelId="{4B67C7BE-981D-401E-9E9E-9CDBBBD44140}" type="presParOf" srcId="{F4B68BA8-694B-4B7F-8215-68903FFCD2D7}" destId="{E59436B1-B652-4794-B4F4-4850647DACEB}" srcOrd="0" destOrd="0" presId="urn:microsoft.com/office/officeart/2005/8/layout/radial6"/>
    <dgm:cxn modelId="{B1E649AE-1644-4B50-87B1-E9F7D520C41B}" type="presParOf" srcId="{F4B68BA8-694B-4B7F-8215-68903FFCD2D7}" destId="{73F305AC-CFDC-45B1-8AB8-6FABD1C99179}" srcOrd="1" destOrd="0" presId="urn:microsoft.com/office/officeart/2005/8/layout/radial6"/>
    <dgm:cxn modelId="{E04D63C7-127A-478B-8214-77153F4F5F25}" type="presParOf" srcId="{F4B68BA8-694B-4B7F-8215-68903FFCD2D7}" destId="{DA491651-56D0-404C-82B0-25ACBF882A98}" srcOrd="2" destOrd="0" presId="urn:microsoft.com/office/officeart/2005/8/layout/radial6"/>
    <dgm:cxn modelId="{FE69FFED-79E4-4A2C-9881-F5D7AA47BD91}" type="presParOf" srcId="{F4B68BA8-694B-4B7F-8215-68903FFCD2D7}" destId="{44C62812-7B8C-4DB2-9C0D-14651D9AFC46}" srcOrd="3" destOrd="0" presId="urn:microsoft.com/office/officeart/2005/8/layout/radial6"/>
    <dgm:cxn modelId="{64F850AF-7ECC-4E40-A752-84BF79E08210}" type="presParOf" srcId="{F4B68BA8-694B-4B7F-8215-68903FFCD2D7}" destId="{A14630AA-C1BD-4A7E-B665-0A7C9B6C19C9}" srcOrd="4" destOrd="0" presId="urn:microsoft.com/office/officeart/2005/8/layout/radial6"/>
    <dgm:cxn modelId="{9872B15E-5739-4D65-8014-EFFAC11A42F2}" type="presParOf" srcId="{F4B68BA8-694B-4B7F-8215-68903FFCD2D7}" destId="{B3474404-DEC3-43DE-B1B0-FCCBA45B0B53}" srcOrd="5" destOrd="0" presId="urn:microsoft.com/office/officeart/2005/8/layout/radial6"/>
    <dgm:cxn modelId="{60B4DC76-61BE-4D69-BF9B-399542B5DC54}" type="presParOf" srcId="{F4B68BA8-694B-4B7F-8215-68903FFCD2D7}" destId="{5D42F3FF-3AAD-4819-B004-ADDCB69227EB}" srcOrd="6" destOrd="0" presId="urn:microsoft.com/office/officeart/2005/8/layout/radial6"/>
    <dgm:cxn modelId="{0794BF24-5AC2-4D67-BDD8-260DE589B412}" type="presParOf" srcId="{F4B68BA8-694B-4B7F-8215-68903FFCD2D7}" destId="{E43F7264-94BE-4E7E-8A98-A0D70BB3AF06}" srcOrd="7" destOrd="0" presId="urn:microsoft.com/office/officeart/2005/8/layout/radial6"/>
    <dgm:cxn modelId="{7F96A8AD-8EAB-446D-BA2E-FA77BAA64682}" type="presParOf" srcId="{F4B68BA8-694B-4B7F-8215-68903FFCD2D7}" destId="{931EF9CE-45BC-491C-9A74-72874D860E58}" srcOrd="8" destOrd="0" presId="urn:microsoft.com/office/officeart/2005/8/layout/radial6"/>
    <dgm:cxn modelId="{111EF0FE-1C9B-4D30-ADBD-FC61611EBDD4}" type="presParOf" srcId="{F4B68BA8-694B-4B7F-8215-68903FFCD2D7}" destId="{19B05264-FBF1-4254-AA6E-8DA1048C9EC5}" srcOrd="9" destOrd="0" presId="urn:microsoft.com/office/officeart/2005/8/layout/radial6"/>
    <dgm:cxn modelId="{B33FEF39-D379-457C-9AFC-E0AA589B79C0}" type="presParOf" srcId="{F4B68BA8-694B-4B7F-8215-68903FFCD2D7}" destId="{115526CD-270E-4C52-A164-15F2B6F9FE39}" srcOrd="10" destOrd="0" presId="urn:microsoft.com/office/officeart/2005/8/layout/radial6"/>
    <dgm:cxn modelId="{C0D31CD3-7474-4863-A2A7-F48214E5C152}" type="presParOf" srcId="{F4B68BA8-694B-4B7F-8215-68903FFCD2D7}" destId="{E442822E-2282-4D84-AEA3-97E5D7F5026E}" srcOrd="11" destOrd="0" presId="urn:microsoft.com/office/officeart/2005/8/layout/radial6"/>
    <dgm:cxn modelId="{F143B53E-5E3D-4F55-BF24-F8A1DF16BC00}" type="presParOf" srcId="{F4B68BA8-694B-4B7F-8215-68903FFCD2D7}" destId="{1EBC4AA2-7966-4002-8CE2-7479E65C1C79}" srcOrd="12" destOrd="0" presId="urn:microsoft.com/office/officeart/2005/8/layout/radial6"/>
    <dgm:cxn modelId="{7C1994FC-D699-4E8C-9985-D97197D3F250}" type="presParOf" srcId="{F4B68BA8-694B-4B7F-8215-68903FFCD2D7}" destId="{5101AD7C-EA94-402A-A388-0FD916639D60}" srcOrd="13" destOrd="0" presId="urn:microsoft.com/office/officeart/2005/8/layout/radial6"/>
    <dgm:cxn modelId="{752A0194-D0FB-432C-BBD7-E1125C9DA44B}" type="presParOf" srcId="{F4B68BA8-694B-4B7F-8215-68903FFCD2D7}" destId="{97296767-E761-4683-B475-54E34622C9C1}" srcOrd="14" destOrd="0" presId="urn:microsoft.com/office/officeart/2005/8/layout/radial6"/>
    <dgm:cxn modelId="{D2125D2B-8B64-47E8-9B41-A72D48BCF9D1}" type="presParOf" srcId="{F4B68BA8-694B-4B7F-8215-68903FFCD2D7}" destId="{FC9B55A0-D6BC-47A3-92D9-CF0D462CBA3E}" srcOrd="15" destOrd="0" presId="urn:microsoft.com/office/officeart/2005/8/layout/radial6"/>
    <dgm:cxn modelId="{51F7FD8E-4C23-4E3F-B21B-82C091544A38}" type="presParOf" srcId="{F4B68BA8-694B-4B7F-8215-68903FFCD2D7}" destId="{D19ADD6D-9F0A-4766-B637-BB2D5495A9BB}" srcOrd="16" destOrd="0" presId="urn:microsoft.com/office/officeart/2005/8/layout/radial6"/>
    <dgm:cxn modelId="{2D7B05E1-A644-4B4C-AE5A-6A38D2590CDC}" type="presParOf" srcId="{F4B68BA8-694B-4B7F-8215-68903FFCD2D7}" destId="{CB9DB137-9ACF-4A5D-915D-C6DEF62C671A}" srcOrd="17" destOrd="0" presId="urn:microsoft.com/office/officeart/2005/8/layout/radial6"/>
    <dgm:cxn modelId="{BC9A81F2-D179-41A9-A8C3-2A435F982C9F}" type="presParOf" srcId="{F4B68BA8-694B-4B7F-8215-68903FFCD2D7}" destId="{84EFD8D8-F116-4363-8F07-0BDD118D8287}" srcOrd="18" destOrd="0" presId="urn:microsoft.com/office/officeart/2005/8/layout/radial6"/>
    <dgm:cxn modelId="{F1ADEF77-921C-4493-95C0-8783AA9A9851}" type="presParOf" srcId="{F4B68BA8-694B-4B7F-8215-68903FFCD2D7}" destId="{4F05B281-B6DB-45BB-A427-1BF92AADC139}" srcOrd="19" destOrd="0" presId="urn:microsoft.com/office/officeart/2005/8/layout/radial6"/>
    <dgm:cxn modelId="{48B34053-3D59-4537-8D8C-AFCE83C20AA3}" type="presParOf" srcId="{F4B68BA8-694B-4B7F-8215-68903FFCD2D7}" destId="{FEDFE719-4F44-4DDA-B702-82A372856A51}" srcOrd="20" destOrd="0" presId="urn:microsoft.com/office/officeart/2005/8/layout/radial6"/>
    <dgm:cxn modelId="{A00430D5-21ED-4C62-A451-824F6D230B35}" type="presParOf" srcId="{F4B68BA8-694B-4B7F-8215-68903FFCD2D7}" destId="{C0575E5C-DEAA-49FF-9C6A-0DF4C03D040D}" srcOrd="21" destOrd="0" presId="urn:microsoft.com/office/officeart/2005/8/layout/radial6"/>
    <dgm:cxn modelId="{CA18C862-D890-4BA1-B3C0-88F163E0D6F1}" type="presParOf" srcId="{F4B68BA8-694B-4B7F-8215-68903FFCD2D7}" destId="{2D6C03BD-4023-431E-84F6-C080A9961C8A}" srcOrd="22" destOrd="0" presId="urn:microsoft.com/office/officeart/2005/8/layout/radial6"/>
    <dgm:cxn modelId="{CA8E18BD-1946-491A-BCF8-78425DF1A0A4}" type="presParOf" srcId="{F4B68BA8-694B-4B7F-8215-68903FFCD2D7}" destId="{2578787D-F4B0-463A-AA6F-94706894BC8C}" srcOrd="23" destOrd="0" presId="urn:microsoft.com/office/officeart/2005/8/layout/radial6"/>
    <dgm:cxn modelId="{634C118B-A396-46E0-9269-1257567705ED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103141" y="317587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Скупштина града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Градоначелник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Градско веће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Градске управе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1600" kern="1200" dirty="0" smtClean="0">
            <a:solidFill>
              <a:srgbClr val="FF0000"/>
            </a:solidFill>
          </a:endParaRPr>
        </a:p>
      </dsp:txBody>
      <dsp:txXfrm>
        <a:off x="1583166" y="797602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2973393" y="168251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110200" y="3351802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591881" y="1647833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328790" y="3632862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185181" y="686334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353077" y="219769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352744" y="375814"/>
          <a:ext cx="2196101" cy="2441276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 - Јавна предшколска установа „Пчелица“</a:t>
          </a:r>
          <a:endParaRPr lang="sr-Cyrl-RS" sz="1100" kern="1200" dirty="0">
            <a:solidFill>
              <a:schemeClr val="accent1">
                <a:lumMod val="75000"/>
              </a:schemeClr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- Установе </a:t>
          </a: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културе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- Установа  за физичку културу СЦ „Чаир“</a:t>
          </a:r>
          <a:endParaRPr lang="sr-Cyrl-RS" sz="1100" kern="1200" dirty="0">
            <a:solidFill>
              <a:schemeClr val="accent1">
                <a:lumMod val="75000"/>
              </a:schemeClr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- Туристичка </a:t>
          </a: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организација </a:t>
          </a: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Ниш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- Установе социјалне заштите</a:t>
          </a:r>
          <a:endParaRPr lang="sr-Cyrl-RS" sz="11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-31132" y="733331"/>
        <a:ext cx="1552877" cy="1726242"/>
      </dsp:txXfrm>
    </dsp:sp>
    <dsp:sp modelId="{D4397D2C-6DDE-4A42-9855-5F94ADD7F1F8}">
      <dsp:nvSpPr>
        <dsp:cNvPr id="0" name=""/>
        <dsp:cNvSpPr/>
      </dsp:nvSpPr>
      <dsp:spPr>
        <a:xfrm>
          <a:off x="2604585" y="697822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203981" y="2631923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317540" y="66603"/>
          <a:ext cx="2131204" cy="1763673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 smtClean="0"/>
            <a:t>- Основне </a:t>
          </a:r>
          <a:r>
            <a:rPr lang="sr-Cyrl-RS" sz="1200" kern="1200" dirty="0"/>
            <a:t>школе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 smtClean="0"/>
            <a:t>- Средње школе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1200" kern="1200" dirty="0"/>
        </a:p>
      </dsp:txBody>
      <dsp:txXfrm>
        <a:off x="4629648" y="324887"/>
        <a:ext cx="1506988" cy="1247105"/>
      </dsp:txXfrm>
    </dsp:sp>
    <dsp:sp modelId="{4ABBCF6F-E7DA-4CE7-A2F5-6DD06BFAA1FA}">
      <dsp:nvSpPr>
        <dsp:cNvPr id="0" name=""/>
        <dsp:cNvSpPr/>
      </dsp:nvSpPr>
      <dsp:spPr>
        <a:xfrm>
          <a:off x="4122489" y="1202120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-46564" y="3416132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585688" y="30401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721340" y="2443336"/>
          <a:ext cx="560348" cy="2228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0174" y="0"/>
              </a:lnTo>
              <a:lnTo>
                <a:pt x="280174" y="2228212"/>
              </a:lnTo>
              <a:lnTo>
                <a:pt x="560348" y="22282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944074" y="3500002"/>
        <a:ext cx="114879" cy="114879"/>
      </dsp:txXfrm>
    </dsp:sp>
    <dsp:sp modelId="{EE8B77DA-77C5-46AD-80A2-BD307CFE9F0A}">
      <dsp:nvSpPr>
        <dsp:cNvPr id="0" name=""/>
        <dsp:cNvSpPr/>
      </dsp:nvSpPr>
      <dsp:spPr>
        <a:xfrm>
          <a:off x="1721340" y="2443336"/>
          <a:ext cx="560348" cy="15968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0174" y="0"/>
              </a:lnTo>
              <a:lnTo>
                <a:pt x="280174" y="1596885"/>
              </a:lnTo>
              <a:lnTo>
                <a:pt x="560348" y="15968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959205" y="3199470"/>
        <a:ext cx="84617" cy="84617"/>
      </dsp:txXfrm>
    </dsp:sp>
    <dsp:sp modelId="{531482B3-13DA-4E77-8EF9-7A508768A321}">
      <dsp:nvSpPr>
        <dsp:cNvPr id="0" name=""/>
        <dsp:cNvSpPr/>
      </dsp:nvSpPr>
      <dsp:spPr>
        <a:xfrm>
          <a:off x="1721340" y="2443336"/>
          <a:ext cx="560348" cy="972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0174" y="0"/>
              </a:lnTo>
              <a:lnTo>
                <a:pt x="280174" y="972439"/>
              </a:lnTo>
              <a:lnTo>
                <a:pt x="560348" y="9724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73456" y="2901497"/>
        <a:ext cx="56116" cy="56116"/>
      </dsp:txXfrm>
    </dsp:sp>
    <dsp:sp modelId="{F1903401-CDA9-4777-A04C-F19A89F110A0}">
      <dsp:nvSpPr>
        <dsp:cNvPr id="0" name=""/>
        <dsp:cNvSpPr/>
      </dsp:nvSpPr>
      <dsp:spPr>
        <a:xfrm>
          <a:off x="1721340" y="2443336"/>
          <a:ext cx="560348" cy="145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0174" y="0"/>
              </a:lnTo>
              <a:lnTo>
                <a:pt x="280174" y="145861"/>
              </a:lnTo>
              <a:lnTo>
                <a:pt x="560348" y="1458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87038" y="2501791"/>
        <a:ext cx="28951" cy="28951"/>
      </dsp:txXfrm>
    </dsp:sp>
    <dsp:sp modelId="{25CF5DCC-0AE9-4D09-ABC1-8BE4D97FDFCB}">
      <dsp:nvSpPr>
        <dsp:cNvPr id="0" name=""/>
        <dsp:cNvSpPr/>
      </dsp:nvSpPr>
      <dsp:spPr>
        <a:xfrm>
          <a:off x="1721340" y="1036725"/>
          <a:ext cx="586236" cy="1406610"/>
        </a:xfrm>
        <a:custGeom>
          <a:avLst/>
          <a:gdLst/>
          <a:ahLst/>
          <a:cxnLst/>
          <a:rect l="0" t="0" r="0" b="0"/>
          <a:pathLst>
            <a:path>
              <a:moveTo>
                <a:pt x="0" y="1406610"/>
              </a:moveTo>
              <a:lnTo>
                <a:pt x="293118" y="1406610"/>
              </a:lnTo>
              <a:lnTo>
                <a:pt x="293118" y="0"/>
              </a:lnTo>
              <a:lnTo>
                <a:pt x="5862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76361" y="1701933"/>
        <a:ext cx="76194" cy="76194"/>
      </dsp:txXfrm>
    </dsp:sp>
    <dsp:sp modelId="{D1C52863-34A6-4E04-9740-6E0567681A8F}">
      <dsp:nvSpPr>
        <dsp:cNvPr id="0" name=""/>
        <dsp:cNvSpPr/>
      </dsp:nvSpPr>
      <dsp:spPr>
        <a:xfrm rot="16200000">
          <a:off x="-1091183" y="1657849"/>
          <a:ext cx="4054073" cy="15709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1091183" y="1657849"/>
        <a:ext cx="4054073" cy="1570973"/>
      </dsp:txXfrm>
    </dsp:sp>
    <dsp:sp modelId="{AD67EDBF-32B4-495C-A262-4812FBE80932}">
      <dsp:nvSpPr>
        <dsp:cNvPr id="0" name=""/>
        <dsp:cNvSpPr/>
      </dsp:nvSpPr>
      <dsp:spPr>
        <a:xfrm>
          <a:off x="2307576" y="53881"/>
          <a:ext cx="5317425" cy="19656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финансија за припрему одлуке о буџету за </a:t>
          </a:r>
          <a:r>
            <a:rPr lang="sr-Cyrl-RS" sz="1400" kern="1200" dirty="0" smtClean="0"/>
            <a:t>20</a:t>
          </a:r>
          <a:r>
            <a:rPr lang="sr-Latn-RS" sz="1400" kern="1200" dirty="0" smtClean="0"/>
            <a:t>2</a:t>
          </a:r>
          <a:r>
            <a:rPr lang="sr-Cyrl-RS" sz="1400" kern="1200" dirty="0" smtClean="0"/>
            <a:t>5. </a:t>
          </a:r>
          <a:r>
            <a:rPr lang="sr-Cyrl-RS" sz="1400" kern="1200" dirty="0"/>
            <a:t>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sp:txBody>
      <dsp:txXfrm>
        <a:off x="2307576" y="53881"/>
        <a:ext cx="5317425" cy="1965686"/>
      </dsp:txXfrm>
    </dsp:sp>
    <dsp:sp modelId="{A288E7CD-845A-4B30-8D9E-0FCFF4059FF8}">
      <dsp:nvSpPr>
        <dsp:cNvPr id="0" name=""/>
        <dsp:cNvSpPr/>
      </dsp:nvSpPr>
      <dsp:spPr>
        <a:xfrm>
          <a:off x="2281688" y="2181821"/>
          <a:ext cx="5276491" cy="814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</a:t>
          </a:r>
          <a:r>
            <a:rPr lang="sr-Cyrl-RS" sz="1400" kern="1200" dirty="0" smtClean="0"/>
            <a:t>развоја града</a:t>
          </a:r>
          <a:endParaRPr lang="sr-Latn-RS" sz="1400" kern="1200" dirty="0">
            <a:solidFill>
              <a:srgbClr val="FF0000"/>
            </a:solidFill>
          </a:endParaRPr>
        </a:p>
      </dsp:txBody>
      <dsp:txXfrm>
        <a:off x="2281688" y="2181821"/>
        <a:ext cx="5276491" cy="814751"/>
      </dsp:txXfrm>
    </dsp:sp>
    <dsp:sp modelId="{573F9BF2-AC82-43FC-A361-118085DB3D65}">
      <dsp:nvSpPr>
        <dsp:cNvPr id="0" name=""/>
        <dsp:cNvSpPr/>
      </dsp:nvSpPr>
      <dsp:spPr>
        <a:xfrm>
          <a:off x="2281688" y="3210120"/>
          <a:ext cx="5285261" cy="4113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81688" y="3210120"/>
        <a:ext cx="5285261" cy="411309"/>
      </dsp:txXfrm>
    </dsp:sp>
    <dsp:sp modelId="{B2DE3A8A-BA09-499F-9C72-0630724E4538}">
      <dsp:nvSpPr>
        <dsp:cNvPr id="0" name=""/>
        <dsp:cNvSpPr/>
      </dsp:nvSpPr>
      <dsp:spPr>
        <a:xfrm>
          <a:off x="2281688" y="3834977"/>
          <a:ext cx="5286213" cy="4104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281688" y="3834977"/>
        <a:ext cx="5286213" cy="410489"/>
      </dsp:txXfrm>
    </dsp:sp>
    <dsp:sp modelId="{94F14A6F-3CD0-4A17-88D3-6F4D0EB2D4E6}">
      <dsp:nvSpPr>
        <dsp:cNvPr id="0" name=""/>
        <dsp:cNvSpPr/>
      </dsp:nvSpPr>
      <dsp:spPr>
        <a:xfrm>
          <a:off x="2281688" y="4459013"/>
          <a:ext cx="5312746" cy="4250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81688" y="4459013"/>
        <a:ext cx="5312746" cy="4250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1461" y="47232"/>
          <a:ext cx="1745446" cy="1745446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Средства из буџета града </a:t>
          </a:r>
          <a:r>
            <a:rPr lang="sr-Cyrl-RS" sz="1400" kern="1200" dirty="0" smtClean="0">
              <a:solidFill>
                <a:schemeClr val="bg1"/>
              </a:solidFill>
            </a:rPr>
            <a:t>17.000</a:t>
          </a:r>
          <a:r>
            <a:rPr lang="en-US" sz="1400" kern="1200" dirty="0" smtClean="0">
              <a:solidFill>
                <a:schemeClr val="bg1"/>
              </a:solidFill>
            </a:rPr>
            <a:t>.</a:t>
          </a:r>
          <a:r>
            <a:rPr lang="sr-Cyrl-RS" sz="1400" kern="1200" dirty="0" smtClean="0">
              <a:solidFill>
                <a:schemeClr val="bg1"/>
              </a:solidFill>
            </a:rPr>
            <a:t>0</a:t>
          </a:r>
          <a:r>
            <a:rPr lang="en-US" sz="1400" kern="1200" dirty="0" smtClean="0">
              <a:solidFill>
                <a:schemeClr val="bg1"/>
              </a:solidFill>
            </a:rPr>
            <a:t>00.000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257076" y="302847"/>
        <a:ext cx="1234216" cy="1234216"/>
      </dsp:txXfrm>
    </dsp:sp>
    <dsp:sp modelId="{98F3E7AB-6934-48FA-B82F-FBEAF1B2375D}">
      <dsp:nvSpPr>
        <dsp:cNvPr id="0" name=""/>
        <dsp:cNvSpPr/>
      </dsp:nvSpPr>
      <dsp:spPr>
        <a:xfrm>
          <a:off x="1888638" y="413776"/>
          <a:ext cx="1012358" cy="1012358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022826" y="800902"/>
        <a:ext cx="743982" cy="238106"/>
      </dsp:txXfrm>
    </dsp:sp>
    <dsp:sp modelId="{2F60A798-586E-4E47-B649-25F047F36835}">
      <dsp:nvSpPr>
        <dsp:cNvPr id="0" name=""/>
        <dsp:cNvSpPr/>
      </dsp:nvSpPr>
      <dsp:spPr>
        <a:xfrm>
          <a:off x="3042727" y="47232"/>
          <a:ext cx="1745446" cy="1745446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Пренета средства из ранијих </a:t>
          </a:r>
          <a:r>
            <a:rPr lang="sr-Cyrl-RS" sz="1400" kern="1200" dirty="0" smtClean="0"/>
            <a:t>година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 smtClean="0">
              <a:solidFill>
                <a:schemeClr val="bg1"/>
              </a:solidFill>
            </a:rPr>
            <a:t>456.489.490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3298342" y="302847"/>
        <a:ext cx="1234216" cy="1234216"/>
      </dsp:txXfrm>
    </dsp:sp>
    <dsp:sp modelId="{41F09F99-3DCC-47E4-9188-F7D103A1F6E3}">
      <dsp:nvSpPr>
        <dsp:cNvPr id="0" name=""/>
        <dsp:cNvSpPr/>
      </dsp:nvSpPr>
      <dsp:spPr>
        <a:xfrm>
          <a:off x="4929904" y="438725"/>
          <a:ext cx="862499" cy="96245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044228" y="636992"/>
        <a:ext cx="633851" cy="565925"/>
      </dsp:txXfrm>
    </dsp:sp>
    <dsp:sp modelId="{2DB98FF9-EDB5-4EEE-AFA3-A57C7337F497}">
      <dsp:nvSpPr>
        <dsp:cNvPr id="0" name=""/>
        <dsp:cNvSpPr/>
      </dsp:nvSpPr>
      <dsp:spPr>
        <a:xfrm>
          <a:off x="5934133" y="69259"/>
          <a:ext cx="2097380" cy="170139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Укупан буџет града </a:t>
          </a:r>
          <a:r>
            <a:rPr lang="sr-Cyrl-RS" sz="1400" kern="1200" dirty="0" smtClean="0">
              <a:solidFill>
                <a:schemeClr val="bg1"/>
              </a:solidFill>
            </a:rPr>
            <a:t>17.456.489.490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6241287" y="318422"/>
        <a:ext cx="1483072" cy="12030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155207"/>
          <a:ext cx="2124745" cy="701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53340" rIns="149352" bIns="53340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b="1" kern="1200" dirty="0"/>
            <a:t>Порески приходи</a:t>
          </a:r>
          <a:endParaRPr lang="en-US" sz="2100" b="1" kern="1200" dirty="0"/>
        </a:p>
      </dsp:txBody>
      <dsp:txXfrm>
        <a:off x="4153" y="155207"/>
        <a:ext cx="2124745" cy="701662"/>
      </dsp:txXfrm>
    </dsp:sp>
    <dsp:sp modelId="{02385D1D-92EB-445D-B736-940004751C79}">
      <dsp:nvSpPr>
        <dsp:cNvPr id="0" name=""/>
        <dsp:cNvSpPr/>
      </dsp:nvSpPr>
      <dsp:spPr>
        <a:xfrm>
          <a:off x="2128898" y="155207"/>
          <a:ext cx="424949" cy="70166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155207"/>
          <a:ext cx="5779306" cy="701662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155207"/>
        <a:ext cx="5779306" cy="701662"/>
      </dsp:txXfrm>
    </dsp:sp>
    <dsp:sp modelId="{F40D94EA-52E0-4740-A924-EAF350BDF213}">
      <dsp:nvSpPr>
        <dsp:cNvPr id="0" name=""/>
        <dsp:cNvSpPr/>
      </dsp:nvSpPr>
      <dsp:spPr>
        <a:xfrm>
          <a:off x="4153" y="1228484"/>
          <a:ext cx="2124745" cy="701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53340" rIns="149352" bIns="53340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b="1" kern="1200" dirty="0"/>
            <a:t>Донације и трансфери</a:t>
          </a:r>
          <a:endParaRPr lang="en-US" sz="2100" b="1" kern="1200" dirty="0"/>
        </a:p>
      </dsp:txBody>
      <dsp:txXfrm>
        <a:off x="4153" y="1228484"/>
        <a:ext cx="2124745" cy="701662"/>
      </dsp:txXfrm>
    </dsp:sp>
    <dsp:sp modelId="{0E930D30-96BC-4D43-B65A-EE88C46DBE48}">
      <dsp:nvSpPr>
        <dsp:cNvPr id="0" name=""/>
        <dsp:cNvSpPr/>
      </dsp:nvSpPr>
      <dsp:spPr>
        <a:xfrm>
          <a:off x="2128898" y="932470"/>
          <a:ext cx="424949" cy="129369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932470"/>
          <a:ext cx="5779306" cy="1293690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</a:t>
          </a:r>
          <a:r>
            <a:rPr lang="ru-RU" altLang="en-US" sz="1400" kern="1200" dirty="0" smtClean="0">
              <a:latin typeface="Calibri" panose="020F0502020204030204" pitchFamily="34" charset="0"/>
            </a:rPr>
            <a:t>градском </a:t>
          </a:r>
          <a:r>
            <a:rPr lang="ru-RU" altLang="en-US" sz="1400" kern="1200" dirty="0">
              <a:latin typeface="Calibri" panose="020F0502020204030204" pitchFamily="34" charset="0"/>
            </a:rPr>
            <a:t>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932470"/>
        <a:ext cx="5779306" cy="1293690"/>
      </dsp:txXfrm>
    </dsp:sp>
    <dsp:sp modelId="{CCB8139E-CA19-491D-9FCD-6BF28923C725}">
      <dsp:nvSpPr>
        <dsp:cNvPr id="0" name=""/>
        <dsp:cNvSpPr/>
      </dsp:nvSpPr>
      <dsp:spPr>
        <a:xfrm>
          <a:off x="4153" y="2301760"/>
          <a:ext cx="2124745" cy="701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53340" rIns="149352" bIns="53340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b="1" kern="1200" dirty="0"/>
            <a:t>Непорески приходи</a:t>
          </a:r>
          <a:endParaRPr lang="en-US" sz="2100" b="1" kern="1200" dirty="0"/>
        </a:p>
      </dsp:txBody>
      <dsp:txXfrm>
        <a:off x="4153" y="2301760"/>
        <a:ext cx="2124745" cy="701662"/>
      </dsp:txXfrm>
    </dsp:sp>
    <dsp:sp modelId="{14D1633C-A097-4A5A-8269-B04E98857E56}">
      <dsp:nvSpPr>
        <dsp:cNvPr id="0" name=""/>
        <dsp:cNvSpPr/>
      </dsp:nvSpPr>
      <dsp:spPr>
        <a:xfrm>
          <a:off x="2128898" y="2301760"/>
          <a:ext cx="424949" cy="70166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301760"/>
          <a:ext cx="5779306" cy="701662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</a:t>
          </a:r>
          <a:r>
            <a:rPr lang="sr-Cyrl-RS" altLang="en-US" sz="1400" kern="1200" dirty="0" smtClean="0">
              <a:latin typeface="Calibri" panose="020F0502020204030204" pitchFamily="34" charset="0"/>
            </a:rPr>
            <a:t>кршења </a:t>
          </a:r>
          <a:r>
            <a:rPr lang="sr-Cyrl-RS" altLang="en-US" sz="1400" kern="1200" dirty="0">
              <a:latin typeface="Calibri" panose="020F0502020204030204" pitchFamily="34" charset="0"/>
            </a:rPr>
            <a:t>уговорних или законских одредби (казне и пенали)</a:t>
          </a:r>
          <a:endParaRPr lang="en-US" sz="1400" kern="1200" dirty="0"/>
        </a:p>
      </dsp:txBody>
      <dsp:txXfrm>
        <a:off x="2723827" y="2301760"/>
        <a:ext cx="5779306" cy="701662"/>
      </dsp:txXfrm>
    </dsp:sp>
    <dsp:sp modelId="{9312B733-3AEB-49F6-8245-08553BA2949B}">
      <dsp:nvSpPr>
        <dsp:cNvPr id="0" name=""/>
        <dsp:cNvSpPr/>
      </dsp:nvSpPr>
      <dsp:spPr>
        <a:xfrm>
          <a:off x="4153" y="3079023"/>
          <a:ext cx="2124745" cy="1299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53340" rIns="149352" bIns="53340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b="1" kern="1200" dirty="0"/>
            <a:t>Примања од продаје нефинансијске имовине</a:t>
          </a:r>
          <a:endParaRPr lang="en-US" sz="2100" b="1" kern="1200" dirty="0"/>
        </a:p>
      </dsp:txBody>
      <dsp:txXfrm>
        <a:off x="4153" y="3079023"/>
        <a:ext cx="2124745" cy="1299375"/>
      </dsp:txXfrm>
    </dsp:sp>
    <dsp:sp modelId="{435AB433-2559-485A-A03D-C32F36288071}">
      <dsp:nvSpPr>
        <dsp:cNvPr id="0" name=""/>
        <dsp:cNvSpPr/>
      </dsp:nvSpPr>
      <dsp:spPr>
        <a:xfrm>
          <a:off x="2128898" y="3079023"/>
          <a:ext cx="424949" cy="129937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3079023"/>
          <a:ext cx="5779306" cy="129937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3079023"/>
        <a:ext cx="5779306" cy="1299375"/>
      </dsp:txXfrm>
    </dsp:sp>
    <dsp:sp modelId="{EFAACCF6-3A6A-4536-89B0-F0A7C44F6BE1}">
      <dsp:nvSpPr>
        <dsp:cNvPr id="0" name=""/>
        <dsp:cNvSpPr/>
      </dsp:nvSpPr>
      <dsp:spPr>
        <a:xfrm>
          <a:off x="4153" y="4453998"/>
          <a:ext cx="2124745" cy="987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53340" rIns="149352" bIns="53340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b="1" kern="1200" dirty="0" smtClean="0"/>
            <a:t>Пренета средства из ранијих година</a:t>
          </a:r>
          <a:endParaRPr lang="en-US" sz="2100" b="1" kern="1200" dirty="0"/>
        </a:p>
      </dsp:txBody>
      <dsp:txXfrm>
        <a:off x="4153" y="4453998"/>
        <a:ext cx="2124745" cy="987525"/>
      </dsp:txXfrm>
    </dsp:sp>
    <dsp:sp modelId="{6497CA82-45EE-4BD1-AEB4-CC3961FBFB74}">
      <dsp:nvSpPr>
        <dsp:cNvPr id="0" name=""/>
        <dsp:cNvSpPr/>
      </dsp:nvSpPr>
      <dsp:spPr>
        <a:xfrm>
          <a:off x="2128898" y="4453998"/>
          <a:ext cx="424949" cy="98752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C129E0-14EC-4BBF-99E9-ED7B7337801D}">
      <dsp:nvSpPr>
        <dsp:cNvPr id="0" name=""/>
        <dsp:cNvSpPr/>
      </dsp:nvSpPr>
      <dsp:spPr>
        <a:xfrm>
          <a:off x="2723827" y="4453998"/>
          <a:ext cx="5779306" cy="987525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града који нису потрошени у претходној  буџетској години</a:t>
          </a:r>
          <a:endParaRPr lang="en-US" sz="1400" kern="1200" dirty="0"/>
        </a:p>
      </dsp:txBody>
      <dsp:txXfrm>
        <a:off x="2723827" y="4453998"/>
        <a:ext cx="5779306" cy="9875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49527" y="1191898"/>
          <a:ext cx="2762919" cy="276291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200" kern="1200" dirty="0"/>
            <a:t>Укупни буџетски приходи и примања  </a:t>
          </a:r>
          <a:r>
            <a:rPr lang="sr-Latn-RS" sz="2200" kern="1200" dirty="0" smtClean="0">
              <a:solidFill>
                <a:schemeClr val="tx1"/>
              </a:solidFill>
            </a:rPr>
            <a:t>1</a:t>
          </a:r>
          <a:r>
            <a:rPr lang="sr-Cyrl-RS" sz="2200" kern="1200" dirty="0" smtClean="0">
              <a:solidFill>
                <a:schemeClr val="tx1"/>
              </a:solidFill>
            </a:rPr>
            <a:t>7</a:t>
          </a:r>
          <a:r>
            <a:rPr lang="sr-Latn-RS" sz="2200" kern="1200" dirty="0" smtClean="0">
              <a:solidFill>
                <a:schemeClr val="tx1"/>
              </a:solidFill>
            </a:rPr>
            <a:t>.</a:t>
          </a:r>
          <a:r>
            <a:rPr lang="sr-Cyrl-RS" sz="2200" kern="1200" dirty="0" smtClean="0">
              <a:solidFill>
                <a:schemeClr val="tx1"/>
              </a:solidFill>
            </a:rPr>
            <a:t>456</a:t>
          </a:r>
          <a:r>
            <a:rPr lang="sr-Latn-RS" sz="2200" kern="1200" dirty="0" smtClean="0">
              <a:solidFill>
                <a:schemeClr val="tx1"/>
              </a:solidFill>
            </a:rPr>
            <a:t>.</a:t>
          </a:r>
          <a:r>
            <a:rPr lang="sr-Cyrl-RS" sz="2200" kern="1200" dirty="0" smtClean="0">
              <a:solidFill>
                <a:schemeClr val="tx1"/>
              </a:solidFill>
            </a:rPr>
            <a:t>489</a:t>
          </a:r>
          <a:r>
            <a:rPr lang="sr-Latn-RS" sz="2200" kern="1200" dirty="0" smtClean="0">
              <a:solidFill>
                <a:schemeClr val="tx1"/>
              </a:solidFill>
            </a:rPr>
            <a:t>.</a:t>
          </a:r>
          <a:r>
            <a:rPr lang="sr-Cyrl-RS" sz="2200" kern="1200" dirty="0" smtClean="0">
              <a:solidFill>
                <a:schemeClr val="tx1"/>
              </a:solidFill>
            </a:rPr>
            <a:t>49</a:t>
          </a:r>
          <a:r>
            <a:rPr lang="sr-Latn-RS" sz="2200" kern="1200" dirty="0" smtClean="0">
              <a:solidFill>
                <a:schemeClr val="tx1"/>
              </a:solidFill>
            </a:rPr>
            <a:t>0</a:t>
          </a:r>
          <a:r>
            <a:rPr lang="sr-Cyrl-RS" sz="2200" kern="1200" dirty="0" smtClean="0">
              <a:solidFill>
                <a:schemeClr val="tx1"/>
              </a:solidFill>
            </a:rPr>
            <a:t> </a:t>
          </a:r>
          <a:r>
            <a:rPr lang="sr-Cyrl-RS" sz="2200" kern="1200" dirty="0">
              <a:solidFill>
                <a:schemeClr val="tx1"/>
              </a:solidFill>
            </a:rPr>
            <a:t>динара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2354147" y="1596518"/>
        <a:ext cx="1953679" cy="1953679"/>
      </dsp:txXfrm>
    </dsp:sp>
    <dsp:sp modelId="{63432802-399F-407F-AC10-7219543A0326}">
      <dsp:nvSpPr>
        <dsp:cNvPr id="0" name=""/>
        <dsp:cNvSpPr/>
      </dsp:nvSpPr>
      <dsp:spPr>
        <a:xfrm>
          <a:off x="2640257" y="85242"/>
          <a:ext cx="1381459" cy="138145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1"/>
                <a:satOff val="217"/>
                <a:lumOff val="1010"/>
                <a:alphaOff val="6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1"/>
                <a:satOff val="217"/>
                <a:lumOff val="1010"/>
                <a:alphaOff val="6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1"/>
                <a:satOff val="217"/>
                <a:lumOff val="1010"/>
                <a:alphaOff val="6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/>
            <a:t>Приходи од  пореза </a:t>
          </a:r>
          <a:r>
            <a:rPr lang="sr-Cyrl-RS" sz="1100" kern="1200" dirty="0" smtClean="0"/>
            <a:t>13.894.497.</a:t>
          </a:r>
          <a:r>
            <a:rPr lang="sr-Latn-RS" sz="1100" kern="1200" dirty="0" smtClean="0"/>
            <a:t>000</a:t>
          </a:r>
          <a:r>
            <a:rPr lang="sr-Cyrl-RS" sz="1100" kern="1200" dirty="0" smtClean="0">
              <a:solidFill>
                <a:schemeClr val="tx1"/>
              </a:solidFill>
            </a:rPr>
            <a:t>    </a:t>
          </a:r>
          <a:r>
            <a:rPr lang="sr-Cyrl-RS" sz="1100" kern="1200" dirty="0">
              <a:solidFill>
                <a:schemeClr val="tx1"/>
              </a:solidFill>
            </a:rPr>
            <a:t>д</a:t>
          </a:r>
          <a:r>
            <a:rPr lang="sr-Cyrl-RS" sz="1100" kern="1200" dirty="0"/>
            <a:t>инара</a:t>
          </a:r>
          <a:endParaRPr lang="en-US" sz="1100" kern="1200" dirty="0"/>
        </a:p>
      </dsp:txBody>
      <dsp:txXfrm>
        <a:off x="2842567" y="287552"/>
        <a:ext cx="976839" cy="976839"/>
      </dsp:txXfrm>
    </dsp:sp>
    <dsp:sp modelId="{449BFEB2-6844-4A2C-8DC2-780280CBA079}">
      <dsp:nvSpPr>
        <dsp:cNvPr id="0" name=""/>
        <dsp:cNvSpPr/>
      </dsp:nvSpPr>
      <dsp:spPr>
        <a:xfrm>
          <a:off x="4349672" y="1327205"/>
          <a:ext cx="1381459" cy="138145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3"/>
                <a:satOff val="434"/>
                <a:lumOff val="2020"/>
                <a:alphaOff val="12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3"/>
                <a:satOff val="434"/>
                <a:lumOff val="2020"/>
                <a:alphaOff val="12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3"/>
                <a:satOff val="434"/>
                <a:lumOff val="2020"/>
                <a:alphaOff val="12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/>
            <a:t>Донације и трансфери  динара 949.915.</a:t>
          </a:r>
          <a:r>
            <a:rPr lang="sr-Latn-RS" sz="1100" kern="1200" dirty="0" smtClean="0"/>
            <a:t>0</a:t>
          </a:r>
          <a:r>
            <a:rPr lang="sr-Cyrl-RS" sz="1100" kern="1200" dirty="0" smtClean="0"/>
            <a:t>00</a:t>
          </a:r>
          <a:endParaRPr lang="en-US" sz="1100" kern="1200" dirty="0"/>
        </a:p>
      </dsp:txBody>
      <dsp:txXfrm>
        <a:off x="4551982" y="1529515"/>
        <a:ext cx="976839" cy="976839"/>
      </dsp:txXfrm>
    </dsp:sp>
    <dsp:sp modelId="{9DDE88A7-5745-4E4F-A7A8-F71A4DA0D5F2}">
      <dsp:nvSpPr>
        <dsp:cNvPr id="0" name=""/>
        <dsp:cNvSpPr/>
      </dsp:nvSpPr>
      <dsp:spPr>
        <a:xfrm>
          <a:off x="3717569" y="3326446"/>
          <a:ext cx="1381459" cy="138145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4"/>
                <a:satOff val="652"/>
                <a:lumOff val="3030"/>
                <a:alphaOff val="18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4"/>
                <a:satOff val="652"/>
                <a:lumOff val="3030"/>
                <a:alphaOff val="18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4"/>
                <a:satOff val="652"/>
                <a:lumOff val="3030"/>
                <a:alphaOff val="18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/>
            <a:t>Други приходи  </a:t>
          </a:r>
          <a:r>
            <a:rPr lang="sr-Cyrl-RS" sz="1100" kern="1200" dirty="0" smtClean="0"/>
            <a:t>2</a:t>
          </a:r>
          <a:r>
            <a:rPr lang="sr-Latn-RS" sz="1100" kern="1200" dirty="0" smtClean="0">
              <a:solidFill>
                <a:schemeClr val="tx1"/>
              </a:solidFill>
            </a:rPr>
            <a:t>.</a:t>
          </a:r>
          <a:r>
            <a:rPr lang="sr-Cyrl-RS" sz="1100" kern="1200" dirty="0" smtClean="0">
              <a:solidFill>
                <a:schemeClr val="tx1"/>
              </a:solidFill>
            </a:rPr>
            <a:t>043</a:t>
          </a:r>
          <a:r>
            <a:rPr lang="sr-Latn-RS" sz="1100" kern="1200" dirty="0" smtClean="0">
              <a:solidFill>
                <a:schemeClr val="tx1"/>
              </a:solidFill>
            </a:rPr>
            <a:t>.5</a:t>
          </a:r>
          <a:r>
            <a:rPr lang="sr-Cyrl-RS" sz="1100" kern="1200" dirty="0" smtClean="0">
              <a:solidFill>
                <a:schemeClr val="tx1"/>
              </a:solidFill>
            </a:rPr>
            <a:t>8</a:t>
          </a:r>
          <a:r>
            <a:rPr lang="sr-Latn-RS" sz="1100" kern="1200" dirty="0" smtClean="0">
              <a:solidFill>
                <a:schemeClr val="tx1"/>
              </a:solidFill>
            </a:rPr>
            <a:t>7.000</a:t>
          </a:r>
          <a:r>
            <a:rPr lang="sr-Cyrl-RS" sz="1100" kern="1200" dirty="0" smtClean="0">
              <a:solidFill>
                <a:schemeClr val="tx1"/>
              </a:solidFill>
            </a:rPr>
            <a:t> </a:t>
          </a:r>
          <a:r>
            <a:rPr lang="sr-Cyrl-RS" sz="1100" kern="1200" dirty="0" smtClean="0"/>
            <a:t>динара</a:t>
          </a:r>
          <a:endParaRPr lang="en-US" sz="1100" kern="1200" dirty="0"/>
        </a:p>
      </dsp:txBody>
      <dsp:txXfrm>
        <a:off x="3919879" y="3528756"/>
        <a:ext cx="976839" cy="976839"/>
      </dsp:txXfrm>
    </dsp:sp>
    <dsp:sp modelId="{72DE4213-15E1-4436-8045-C055E8A54EDE}">
      <dsp:nvSpPr>
        <dsp:cNvPr id="0" name=""/>
        <dsp:cNvSpPr/>
      </dsp:nvSpPr>
      <dsp:spPr>
        <a:xfrm>
          <a:off x="1583780" y="3336743"/>
          <a:ext cx="1381459" cy="138145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5"/>
                <a:satOff val="869"/>
                <a:lumOff val="4040"/>
                <a:alphaOff val="24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5"/>
                <a:satOff val="869"/>
                <a:lumOff val="4040"/>
                <a:alphaOff val="24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5"/>
                <a:satOff val="869"/>
                <a:lumOff val="4040"/>
                <a:alphaOff val="24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/>
            <a:t>Примања од продаје нефинансијске имовине  </a:t>
          </a:r>
          <a:r>
            <a:rPr lang="sr-Cyrl-RS" sz="1100" kern="1200" dirty="0" smtClean="0"/>
            <a:t>112.0</a:t>
          </a:r>
          <a:r>
            <a:rPr lang="sr-Latn-RS" sz="1100" kern="1200" dirty="0" smtClean="0"/>
            <a:t>01</a:t>
          </a:r>
          <a:r>
            <a:rPr lang="sr-Cyrl-RS" sz="1100" kern="1200" dirty="0" smtClean="0"/>
            <a:t>.000</a:t>
          </a:r>
          <a:r>
            <a:rPr lang="sr-Cyrl-RS" sz="1100" kern="1200" dirty="0" smtClean="0">
              <a:solidFill>
                <a:schemeClr val="tx1"/>
              </a:solidFill>
            </a:rPr>
            <a:t> </a:t>
          </a:r>
          <a:r>
            <a:rPr lang="sr-Cyrl-RS" sz="1100" kern="1200" dirty="0" smtClean="0"/>
            <a:t>динара</a:t>
          </a:r>
          <a:endParaRPr lang="en-US" sz="1100" kern="1200" dirty="0"/>
        </a:p>
      </dsp:txBody>
      <dsp:txXfrm>
        <a:off x="1786090" y="3539053"/>
        <a:ext cx="976839" cy="976839"/>
      </dsp:txXfrm>
    </dsp:sp>
    <dsp:sp modelId="{FC69A2CE-A671-47B5-8CD8-544465E52E9C}">
      <dsp:nvSpPr>
        <dsp:cNvPr id="0" name=""/>
        <dsp:cNvSpPr/>
      </dsp:nvSpPr>
      <dsp:spPr>
        <a:xfrm>
          <a:off x="930841" y="1327205"/>
          <a:ext cx="1381459" cy="138145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456.489.490 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33151" y="1529515"/>
        <a:ext cx="976839" cy="9768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5940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159405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57311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57311"/>
          <a:ext cx="5590663" cy="50118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</a:t>
          </a:r>
          <a:r>
            <a:rPr lang="sr-Cyrl-RS" sz="1400" kern="1200" dirty="0" smtClean="0"/>
            <a:t>код других </a:t>
          </a:r>
          <a:r>
            <a:rPr lang="sr-Cyrl-RS" sz="1400" kern="1200" dirty="0"/>
            <a:t>буџетских </a:t>
          </a:r>
          <a:r>
            <a:rPr lang="sr-Cyrl-RS" sz="1400" kern="1200" dirty="0" smtClean="0"/>
            <a:t>корисника </a:t>
          </a:r>
          <a:endParaRPr lang="en-US" sz="1400" kern="1200" dirty="0"/>
        </a:p>
      </dsp:txBody>
      <dsp:txXfrm>
        <a:off x="2630900" y="57311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14303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14303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12499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12499"/>
          <a:ext cx="5590663" cy="7047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12499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575481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575481"/>
        <a:ext cx="2055390" cy="297000"/>
      </dsp:txXfrm>
    </dsp:sp>
    <dsp:sp modelId="{14D1633C-A097-4A5A-8269-B04E98857E56}">
      <dsp:nvSpPr>
        <dsp:cNvPr id="0" name=""/>
        <dsp:cNvSpPr/>
      </dsp:nvSpPr>
      <dsp:spPr>
        <a:xfrm>
          <a:off x="2055390" y="1371294"/>
          <a:ext cx="411078" cy="70537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71294"/>
          <a:ext cx="5590663" cy="705375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</a:t>
          </a:r>
          <a:r>
            <a:rPr lang="ru-RU" sz="1400" kern="1200"/>
            <a:t>надлежности </a:t>
          </a:r>
          <a:r>
            <a:rPr lang="ru-RU" sz="1400" kern="1200" smtClean="0"/>
            <a:t>централног нивоа</a:t>
          </a:r>
          <a:r>
            <a:rPr lang="sr-Cyrl-RS" sz="1400" kern="1200" smtClean="0"/>
            <a:t> као што су школе, центар за социјални рад, дом здравља.</a:t>
          </a:r>
          <a:r>
            <a:rPr lang="en-US" sz="1400" kern="1200" smtClean="0"/>
            <a:t> </a:t>
          </a:r>
          <a:endParaRPr lang="en-US" sz="1400" kern="1200" dirty="0"/>
        </a:p>
      </dsp:txBody>
      <dsp:txXfrm>
        <a:off x="2630900" y="1371294"/>
        <a:ext cx="5590663" cy="705375"/>
      </dsp:txXfrm>
    </dsp:sp>
    <dsp:sp modelId="{9312B733-3AEB-49F6-8245-08553BA2949B}">
      <dsp:nvSpPr>
        <dsp:cNvPr id="0" name=""/>
        <dsp:cNvSpPr/>
      </dsp:nvSpPr>
      <dsp:spPr>
        <a:xfrm>
          <a:off x="0" y="2232762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232762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130669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130669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130669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890044"/>
          <a:ext cx="2057399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890044"/>
        <a:ext cx="2057399" cy="297000"/>
      </dsp:txXfrm>
    </dsp:sp>
    <dsp:sp modelId="{6497CA82-45EE-4BD1-AEB4-CC3961FBFB74}">
      <dsp:nvSpPr>
        <dsp:cNvPr id="0" name=""/>
        <dsp:cNvSpPr/>
      </dsp:nvSpPr>
      <dsp:spPr>
        <a:xfrm>
          <a:off x="2057399" y="2685856"/>
          <a:ext cx="411480" cy="70537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685856"/>
          <a:ext cx="5596128" cy="705375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</a:t>
          </a:r>
          <a:r>
            <a:rPr lang="sr-Cyrl-RS" sz="1400" kern="1200" dirty="0" smtClean="0"/>
            <a:t>реализацију програма Локалног економског развоја, </a:t>
          </a:r>
          <a:r>
            <a:rPr lang="ru-RU" sz="1400" kern="1200" dirty="0" smtClean="0"/>
            <a:t>функционисање пројеката у области јавног информисања и </a:t>
          </a:r>
          <a:r>
            <a:rPr lang="ru-RU" sz="1400" kern="1200" dirty="0" smtClean="0"/>
            <a:t>субвенције </a:t>
          </a:r>
          <a:r>
            <a:rPr lang="ru-RU" sz="1400" kern="1200" dirty="0"/>
            <a:t>пољопривредним произвођачима. </a:t>
          </a:r>
          <a:endParaRPr lang="en-US" sz="1400" kern="1200" dirty="0"/>
        </a:p>
      </dsp:txBody>
      <dsp:txXfrm>
        <a:off x="2633471" y="2685856"/>
        <a:ext cx="5596128" cy="705375"/>
      </dsp:txXfrm>
    </dsp:sp>
    <dsp:sp modelId="{939B76D1-BB33-4E50-9ECD-839FB5787B95}">
      <dsp:nvSpPr>
        <dsp:cNvPr id="0" name=""/>
        <dsp:cNvSpPr/>
      </dsp:nvSpPr>
      <dsp:spPr>
        <a:xfrm>
          <a:off x="0" y="354732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47325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45231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45231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45231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231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23169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4000419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4000419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4000419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96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19669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96919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96919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96919"/>
        <a:ext cx="5590663" cy="742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84431-F906-455C-AAF5-4FBEC1E13C27}">
      <dsp:nvSpPr>
        <dsp:cNvPr id="0" name=""/>
        <dsp:cNvSpPr/>
      </dsp:nvSpPr>
      <dsp:spPr>
        <a:xfrm>
          <a:off x="2406080" y="452153"/>
          <a:ext cx="3704076" cy="3704076"/>
        </a:xfrm>
        <a:prstGeom prst="blockArc">
          <a:avLst>
            <a:gd name="adj1" fmla="val 13069771"/>
            <a:gd name="adj2" fmla="val 15892869"/>
            <a:gd name="adj3" fmla="val 3434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75E5C-DEAA-49FF-9C6A-0DF4C03D040D}">
      <dsp:nvSpPr>
        <dsp:cNvPr id="0" name=""/>
        <dsp:cNvSpPr/>
      </dsp:nvSpPr>
      <dsp:spPr>
        <a:xfrm>
          <a:off x="2234321" y="643702"/>
          <a:ext cx="3704076" cy="3704076"/>
        </a:xfrm>
        <a:prstGeom prst="blockArc">
          <a:avLst>
            <a:gd name="adj1" fmla="val 11148650"/>
            <a:gd name="adj2" fmla="val 13556078"/>
            <a:gd name="adj3" fmla="val 3434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8100000"/>
            <a:gd name="adj2" fmla="val 10800000"/>
            <a:gd name="adj3" fmla="val 3434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B55A0-D6BC-47A3-92D9-CF0D462CBA3E}">
      <dsp:nvSpPr>
        <dsp:cNvPr id="0" name=""/>
        <dsp:cNvSpPr/>
      </dsp:nvSpPr>
      <dsp:spPr>
        <a:xfrm>
          <a:off x="2223280" y="439336"/>
          <a:ext cx="3704076" cy="3704076"/>
        </a:xfrm>
        <a:prstGeom prst="blockArc">
          <a:avLst>
            <a:gd name="adj1" fmla="val 5309683"/>
            <a:gd name="adj2" fmla="val 8045950"/>
            <a:gd name="adj3" fmla="val 3434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2264706" y="438719"/>
          <a:ext cx="3704076" cy="3704076"/>
        </a:xfrm>
        <a:prstGeom prst="blockArc">
          <a:avLst>
            <a:gd name="adj1" fmla="val 2755725"/>
            <a:gd name="adj2" fmla="val 5387933"/>
            <a:gd name="adj3" fmla="val 3434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0"/>
            <a:gd name="adj2" fmla="val 2700000"/>
            <a:gd name="adj3" fmla="val 3434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18900000"/>
            <a:gd name="adj2" fmla="val 0"/>
            <a:gd name="adj3" fmla="val 3434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16200000"/>
            <a:gd name="adj2" fmla="val 18900000"/>
            <a:gd name="adj3" fmla="val 343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3264696" y="1459848"/>
          <a:ext cx="1662034" cy="17032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bg1"/>
              </a:solidFill>
            </a:rPr>
            <a:t>Укупни расходи и издаци </a:t>
          </a:r>
          <a:r>
            <a:rPr lang="sr-Cyrl-RS" sz="1400" kern="1200" dirty="0" smtClean="0">
              <a:solidFill>
                <a:schemeClr val="bg1"/>
              </a:solidFill>
            </a:rPr>
            <a:t>17.456.489.49</a:t>
          </a:r>
          <a:r>
            <a:rPr lang="sr-Latn-RS" sz="1400" kern="1200" dirty="0" smtClean="0">
              <a:solidFill>
                <a:schemeClr val="bg1"/>
              </a:solidFill>
            </a:rPr>
            <a:t>0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3508095" y="1709277"/>
        <a:ext cx="1175236" cy="1204347"/>
      </dsp:txXfrm>
    </dsp:sp>
    <dsp:sp modelId="{73F305AC-CFDC-45B1-8AB8-6FABD1C99179}">
      <dsp:nvSpPr>
        <dsp:cNvPr id="0" name=""/>
        <dsp:cNvSpPr/>
      </dsp:nvSpPr>
      <dsp:spPr>
        <a:xfrm>
          <a:off x="3472453" y="-131104"/>
          <a:ext cx="1246518" cy="12446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bg1"/>
              </a:solidFill>
            </a:rPr>
            <a:t>Коришћење роба и услуга </a:t>
          </a:r>
          <a:r>
            <a:rPr lang="sr-Latn-RS" sz="900" kern="1200" dirty="0" smtClean="0">
              <a:solidFill>
                <a:schemeClr val="bg1"/>
              </a:solidFill>
            </a:rPr>
            <a:t>5</a:t>
          </a:r>
          <a:r>
            <a:rPr lang="sr-Cyrl-RS" sz="900" kern="1200" dirty="0" smtClean="0">
              <a:solidFill>
                <a:schemeClr val="bg1"/>
              </a:solidFill>
            </a:rPr>
            <a:t>.894.548.478</a:t>
          </a:r>
          <a:r>
            <a:rPr lang="ru-RU" sz="900" kern="1200" dirty="0" smtClean="0">
              <a:solidFill>
                <a:schemeClr val="bg1"/>
              </a:solidFill>
            </a:rPr>
            <a:t> </a:t>
          </a:r>
          <a:r>
            <a:rPr lang="ru-RU" sz="900" kern="1200" dirty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3655001" y="51168"/>
        <a:ext cx="881422" cy="880084"/>
      </dsp:txXfrm>
    </dsp:sp>
    <dsp:sp modelId="{A14630AA-C1BD-4A7E-B665-0A7C9B6C19C9}">
      <dsp:nvSpPr>
        <dsp:cNvPr id="0" name=""/>
        <dsp:cNvSpPr/>
      </dsp:nvSpPr>
      <dsp:spPr>
        <a:xfrm>
          <a:off x="4800090" y="450388"/>
          <a:ext cx="1165455" cy="1147914"/>
        </a:xfrm>
        <a:prstGeom prst="ellipse">
          <a:avLst/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Дотације и трансфери </a:t>
          </a:r>
          <a:r>
            <a:rPr lang="sr-Cyrl-RS" sz="900" kern="1200" dirty="0" smtClean="0">
              <a:solidFill>
                <a:schemeClr val="bg1"/>
              </a:solidFill>
            </a:rPr>
            <a:t>1.5</a:t>
          </a:r>
          <a:r>
            <a:rPr lang="sr-Latn-RS" sz="900" kern="1200" dirty="0" smtClean="0">
              <a:solidFill>
                <a:schemeClr val="bg1"/>
              </a:solidFill>
            </a:rPr>
            <a:t>2</a:t>
          </a:r>
          <a:r>
            <a:rPr lang="sr-Cyrl-RS" sz="900" kern="1200" dirty="0" smtClean="0">
              <a:solidFill>
                <a:schemeClr val="bg1"/>
              </a:solidFill>
            </a:rPr>
            <a:t>3.379.000 </a:t>
          </a:r>
          <a:r>
            <a:rPr lang="sr-Cyrl-RS" sz="900" kern="1200" dirty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4970767" y="618496"/>
        <a:ext cx="824101" cy="811698"/>
      </dsp:txXfrm>
    </dsp:sp>
    <dsp:sp modelId="{E43F7264-94BE-4E7E-8A98-A0D70BB3AF06}">
      <dsp:nvSpPr>
        <dsp:cNvPr id="0" name=""/>
        <dsp:cNvSpPr/>
      </dsp:nvSpPr>
      <dsp:spPr>
        <a:xfrm>
          <a:off x="5381584" y="1785007"/>
          <a:ext cx="1068741" cy="1052887"/>
        </a:xfrm>
        <a:prstGeom prst="ellipse">
          <a:avLst/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Расходи за запослене </a:t>
          </a:r>
          <a:r>
            <a:rPr lang="sr-Latn-RS" sz="900" kern="1200" dirty="0" smtClean="0">
              <a:solidFill>
                <a:schemeClr val="bg1"/>
              </a:solidFill>
            </a:rPr>
            <a:t>3</a:t>
          </a:r>
          <a:r>
            <a:rPr lang="sr-Cyrl-RS" sz="900" kern="1200" dirty="0" smtClean="0">
              <a:solidFill>
                <a:schemeClr val="bg1"/>
              </a:solidFill>
            </a:rPr>
            <a:t>.548.</a:t>
          </a:r>
          <a:r>
            <a:rPr lang="sr-Latn-RS" sz="900" kern="1200" dirty="0" smtClean="0">
              <a:solidFill>
                <a:schemeClr val="bg1"/>
              </a:solidFill>
            </a:rPr>
            <a:t>7</a:t>
          </a:r>
          <a:r>
            <a:rPr lang="sr-Cyrl-RS" sz="900" kern="1200" dirty="0" smtClean="0">
              <a:solidFill>
                <a:schemeClr val="bg1"/>
              </a:solidFill>
            </a:rPr>
            <a:t>32.309 </a:t>
          </a:r>
          <a:r>
            <a:rPr lang="sr-Cyrl-RS" sz="900" kern="1200" dirty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5538097" y="1939199"/>
        <a:ext cx="755715" cy="744503"/>
      </dsp:txXfrm>
    </dsp:sp>
    <dsp:sp modelId="{115526CD-270E-4C52-A164-15F2B6F9FE39}">
      <dsp:nvSpPr>
        <dsp:cNvPr id="0" name=""/>
        <dsp:cNvSpPr/>
      </dsp:nvSpPr>
      <dsp:spPr>
        <a:xfrm>
          <a:off x="4850254" y="3084884"/>
          <a:ext cx="1065128" cy="1027344"/>
        </a:xfrm>
        <a:prstGeom prst="ellipse">
          <a:avLst/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Социјална помоћ </a:t>
          </a:r>
          <a:r>
            <a:rPr lang="sr-Cyrl-RS" sz="900" kern="1200" dirty="0" smtClean="0">
              <a:solidFill>
                <a:schemeClr val="bg1"/>
              </a:solidFill>
            </a:rPr>
            <a:t>795.130.0</a:t>
          </a:r>
          <a:r>
            <a:rPr lang="sr-Latn-RS" sz="900" kern="1200" dirty="0" smtClean="0">
              <a:solidFill>
                <a:schemeClr val="bg1"/>
              </a:solidFill>
            </a:rPr>
            <a:t>1</a:t>
          </a:r>
          <a:r>
            <a:rPr lang="sr-Cyrl-RS" sz="900" kern="1200" dirty="0" smtClean="0">
              <a:solidFill>
                <a:schemeClr val="bg1"/>
              </a:solidFill>
            </a:rPr>
            <a:t>2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5006238" y="3235335"/>
        <a:ext cx="753160" cy="726442"/>
      </dsp:txXfrm>
    </dsp:sp>
    <dsp:sp modelId="{5101AD7C-EA94-402A-A388-0FD916639D60}">
      <dsp:nvSpPr>
        <dsp:cNvPr id="0" name=""/>
        <dsp:cNvSpPr/>
      </dsp:nvSpPr>
      <dsp:spPr>
        <a:xfrm>
          <a:off x="3604745" y="3585613"/>
          <a:ext cx="1036777" cy="1050749"/>
        </a:xfrm>
        <a:prstGeom prst="ellipse">
          <a:avLst/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Субвенције </a:t>
          </a:r>
          <a:r>
            <a:rPr lang="sr-Latn-RS" sz="900" kern="1200" dirty="0" smtClean="0">
              <a:solidFill>
                <a:schemeClr val="bg1"/>
              </a:solidFill>
            </a:rPr>
            <a:t>1</a:t>
          </a:r>
          <a:r>
            <a:rPr lang="sr-Cyrl-RS" sz="900" kern="1200" dirty="0" smtClean="0">
              <a:solidFill>
                <a:schemeClr val="bg1"/>
              </a:solidFill>
            </a:rPr>
            <a:t>93.038.000 </a:t>
          </a:r>
          <a:r>
            <a:rPr lang="sr-Cyrl-RS" sz="900" kern="1200" dirty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3756577" y="3739492"/>
        <a:ext cx="733113" cy="742991"/>
      </dsp:txXfrm>
    </dsp:sp>
    <dsp:sp modelId="{D19ADD6D-9F0A-4766-B637-BB2D5495A9BB}">
      <dsp:nvSpPr>
        <dsp:cNvPr id="0" name=""/>
        <dsp:cNvSpPr/>
      </dsp:nvSpPr>
      <dsp:spPr>
        <a:xfrm>
          <a:off x="2306192" y="3084884"/>
          <a:ext cx="1004830" cy="1027344"/>
        </a:xfrm>
        <a:prstGeom prst="ellipse">
          <a:avLst/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Остали </a:t>
          </a:r>
          <a:r>
            <a:rPr lang="sr-Cyrl-RS" sz="900" kern="1200" dirty="0" smtClean="0">
              <a:solidFill>
                <a:schemeClr val="bg1"/>
              </a:solidFill>
            </a:rPr>
            <a:t>расходи 876</a:t>
          </a:r>
          <a:r>
            <a:rPr lang="sr-Latn-RS" sz="900" kern="1200" dirty="0" smtClean="0">
              <a:solidFill>
                <a:schemeClr val="bg1"/>
              </a:solidFill>
            </a:rPr>
            <a:t>.2</a:t>
          </a:r>
          <a:r>
            <a:rPr lang="sr-Cyrl-RS" sz="900" kern="1200" dirty="0" smtClean="0">
              <a:solidFill>
                <a:schemeClr val="bg1"/>
              </a:solidFill>
            </a:rPr>
            <a:t>11</a:t>
          </a:r>
          <a:r>
            <a:rPr lang="sr-Latn-RS" sz="900" kern="1200" dirty="0" smtClean="0">
              <a:solidFill>
                <a:schemeClr val="bg1"/>
              </a:solidFill>
            </a:rPr>
            <a:t>.</a:t>
          </a:r>
          <a:r>
            <a:rPr lang="sr-Cyrl-RS" sz="900" kern="1200" dirty="0" smtClean="0">
              <a:solidFill>
                <a:schemeClr val="bg1"/>
              </a:solidFill>
            </a:rPr>
            <a:t>891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2453346" y="3235335"/>
        <a:ext cx="710522" cy="726442"/>
      </dsp:txXfrm>
    </dsp:sp>
    <dsp:sp modelId="{4F05B281-B6DB-45BB-A427-1BF92AADC139}">
      <dsp:nvSpPr>
        <dsp:cNvPr id="0" name=""/>
        <dsp:cNvSpPr/>
      </dsp:nvSpPr>
      <dsp:spPr>
        <a:xfrm>
          <a:off x="1779274" y="1757247"/>
          <a:ext cx="992394" cy="1108407"/>
        </a:xfrm>
        <a:prstGeom prst="ellipse">
          <a:avLst/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Средства резерве </a:t>
          </a:r>
          <a:r>
            <a:rPr lang="sr-Cyrl-RS" sz="900" kern="1200" dirty="0" smtClean="0">
              <a:solidFill>
                <a:schemeClr val="bg1"/>
              </a:solidFill>
            </a:rPr>
            <a:t> 111.000.000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1924607" y="1919569"/>
        <a:ext cx="701728" cy="783763"/>
      </dsp:txXfrm>
    </dsp:sp>
    <dsp:sp modelId="{2D6C03BD-4023-431E-84F6-C080A9961C8A}">
      <dsp:nvSpPr>
        <dsp:cNvPr id="0" name=""/>
        <dsp:cNvSpPr/>
      </dsp:nvSpPr>
      <dsp:spPr>
        <a:xfrm>
          <a:off x="2225879" y="607694"/>
          <a:ext cx="1189082" cy="1160235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Капитални издаци </a:t>
          </a:r>
          <a:r>
            <a:rPr lang="sr-Cyrl-RS" sz="900" kern="1200" dirty="0" smtClean="0">
              <a:solidFill>
                <a:srgbClr val="FF0000"/>
              </a:solidFill>
            </a:rPr>
            <a:t> </a:t>
          </a:r>
          <a:r>
            <a:rPr lang="sr-Latn-RS" sz="900" kern="1200" dirty="0" smtClean="0">
              <a:solidFill>
                <a:schemeClr val="bg1"/>
              </a:solidFill>
            </a:rPr>
            <a:t>4</a:t>
          </a:r>
          <a:r>
            <a:rPr lang="sr-Cyrl-RS" sz="900" kern="1200" dirty="0" smtClean="0">
              <a:solidFill>
                <a:schemeClr val="bg1"/>
              </a:solidFill>
            </a:rPr>
            <a:t>.349.02</a:t>
          </a:r>
          <a:r>
            <a:rPr lang="sr-Latn-RS" sz="900" kern="1200" dirty="0" smtClean="0">
              <a:solidFill>
                <a:schemeClr val="bg1"/>
              </a:solidFill>
            </a:rPr>
            <a:t>5</a:t>
          </a:r>
          <a:r>
            <a:rPr lang="sr-Cyrl-RS" sz="900" kern="1200" dirty="0" smtClean="0">
              <a:solidFill>
                <a:schemeClr val="bg1"/>
              </a:solidFill>
            </a:rPr>
            <a:t>.289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2400016" y="777606"/>
        <a:ext cx="840808" cy="820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2154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45" tIns="46123" rIns="92245" bIns="461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1"/>
            <a:ext cx="5447030" cy="4473416"/>
          </a:xfrm>
          <a:prstGeom prst="rect">
            <a:avLst/>
          </a:prstGeom>
        </p:spPr>
        <p:txBody>
          <a:bodyPr vert="horz" lIns="92245" tIns="46123" rIns="92245" bIns="461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2154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9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.r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10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486600" cy="938535"/>
          </a:xfrm>
        </p:spPr>
        <p:txBody>
          <a:bodyPr/>
          <a:lstStyle/>
          <a:p>
            <a:r>
              <a:rPr lang="sr-Cyrl-RS" dirty="0" smtClean="0"/>
              <a:t>ГРАД</a:t>
            </a:r>
            <a:r>
              <a:rPr lang="sr-Latn-RS" dirty="0"/>
              <a:t> </a:t>
            </a:r>
            <a:r>
              <a:rPr lang="sr-Cyrl-RS" dirty="0" smtClean="0"/>
              <a:t>НИШ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199360"/>
          </a:xfrm>
        </p:spPr>
        <p:txBody>
          <a:bodyPr>
            <a:normAutofit fontScale="85000" lnSpcReduction="20000"/>
          </a:bodyPr>
          <a:lstStyle/>
          <a:p>
            <a:r>
              <a:rPr lang="sr-Cyrl-RS" dirty="0" smtClean="0"/>
              <a:t>ОДЛУКА О БУЏЕТУ ГРАДА НИША ЗА 20</a:t>
            </a:r>
            <a:r>
              <a:rPr lang="sr-Latn-RS" dirty="0" smtClean="0"/>
              <a:t>2</a:t>
            </a:r>
            <a:r>
              <a:rPr lang="sr-Cyrl-RS" dirty="0" smtClean="0"/>
              <a:t>5. ГОДИНУ</a:t>
            </a:r>
          </a:p>
          <a:p>
            <a:r>
              <a:rPr lang="sr-Cyrl-RS" dirty="0" smtClean="0"/>
              <a:t>- ГРАЂАНСКИ БУЏЕТ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435" y="429618"/>
            <a:ext cx="1268413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2860651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/>
            </a:r>
            <a:br>
              <a:rPr lang="sr-Cyrl-RS" sz="3000" b="1" dirty="0" smtClean="0"/>
            </a:br>
            <a:r>
              <a:rPr lang="sr-Cyrl-RS" sz="3000" b="1" dirty="0" smtClean="0"/>
              <a:t>20</a:t>
            </a:r>
            <a:r>
              <a:rPr lang="sr-Latn-RS" sz="3000" b="1" dirty="0" smtClean="0"/>
              <a:t>2</a:t>
            </a:r>
            <a:r>
              <a:rPr lang="sr-Cyrl-RS" sz="3000" b="1" dirty="0" smtClean="0"/>
              <a:t>5.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72326273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</a:t>
            </a:r>
            <a:r>
              <a:rPr lang="sr-Latn-RS" sz="2900" b="1" dirty="0" smtClean="0"/>
              <a:t>2</a:t>
            </a:r>
            <a:r>
              <a:rPr lang="sr-Cyrl-RS" sz="2900" b="1" dirty="0" smtClean="0"/>
              <a:t>5.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1449003"/>
              </p:ext>
            </p:extLst>
          </p:nvPr>
        </p:nvGraphicFramePr>
        <p:xfrm>
          <a:off x="1547664" y="2060848"/>
          <a:ext cx="5924550" cy="4543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0336" y="1516142"/>
            <a:ext cx="720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1400" b="1" dirty="0" smtClean="0"/>
              <a:t>Структура прихода и примања</a:t>
            </a:r>
            <a:endParaRPr lang="en-US" sz="1400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6509367"/>
              </p:ext>
            </p:extLst>
          </p:nvPr>
        </p:nvGraphicFramePr>
        <p:xfrm>
          <a:off x="1619672" y="1844824"/>
          <a:ext cx="5476875" cy="4552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4921786"/>
          </a:xfrm>
        </p:spPr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sr-Cyrl-RS" sz="1600" dirty="0"/>
              <a:t>	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600" dirty="0" smtClean="0"/>
              <a:t>2025. </a:t>
            </a:r>
            <a:r>
              <a:rPr lang="sr-Cyrl-RS" sz="16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</a:t>
            </a:r>
            <a:r>
              <a:rPr lang="sr-Cyrl-RS" sz="1600" dirty="0"/>
              <a:t>Расходи представљају све трошкове града за плате буџетских корисника, набавку роба и услуга, субвенције, дотације и трансфере, социјалну помоћ и остале </a:t>
            </a:r>
            <a:r>
              <a:rPr lang="sr-Cyrl-RS" sz="1600" dirty="0" smtClean="0"/>
              <a:t>трошкове. </a:t>
            </a:r>
            <a:endParaRPr lang="vi-VN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ИЗДАЦИ</a:t>
            </a:r>
            <a:r>
              <a:rPr lang="sr-Cyrl-RS" sz="16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600" dirty="0"/>
              <a:t>e</a:t>
            </a:r>
            <a:r>
              <a:rPr lang="sr-Cyrl-RS" sz="16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И ИЗДАЦИ </a:t>
            </a:r>
            <a:r>
              <a:rPr lang="sr-Cyrl-RS" sz="1600" dirty="0"/>
              <a:t>морају се исказивати на законом прописан начин, односно морају се исказивати: по </a:t>
            </a:r>
            <a:r>
              <a:rPr lang="sr-Cyrl-RS" sz="1600" i="1" dirty="0"/>
              <a:t>програмима</a:t>
            </a:r>
            <a:r>
              <a:rPr lang="sr-Cyrl-RS" sz="1600" dirty="0"/>
              <a:t> који показују колико се троши за извршавање основних надлежности и стратешких циљева града; по </a:t>
            </a:r>
            <a:r>
              <a:rPr lang="sr-Cyrl-RS" sz="1600" i="1" dirty="0"/>
              <a:t>основној намени </a:t>
            </a:r>
            <a:r>
              <a:rPr lang="sr-Cyrl-RS" sz="1600" dirty="0"/>
              <a:t>која показује за коју врсту трошка се средства издвајају; по </a:t>
            </a:r>
            <a:r>
              <a:rPr lang="sr-Cyrl-RS" sz="1600" i="1" dirty="0"/>
              <a:t>функцији</a:t>
            </a:r>
            <a:r>
              <a:rPr lang="sr-Cyrl-RS" sz="1600" dirty="0"/>
              <a:t> која показује функционалну намену за одређену област и по </a:t>
            </a:r>
            <a:r>
              <a:rPr lang="sr-Cyrl-RS" sz="1600" i="1" dirty="0"/>
              <a:t>корисницима буџета </a:t>
            </a:r>
            <a:r>
              <a:rPr lang="sr-Cyrl-RS" sz="1600" dirty="0"/>
              <a:t>што показује организацију рада града.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060848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17.456.489.49</a:t>
            </a:r>
            <a:r>
              <a:rPr lang="sr-Latn-RS" b="1" dirty="0" smtClean="0"/>
              <a:t>0</a:t>
            </a:r>
            <a:r>
              <a:rPr lang="sr-Cyrl-RS" b="1" dirty="0" smtClean="0"/>
              <a:t> динара</a:t>
            </a:r>
            <a:endParaRPr lang="sr-Latn-R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332656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057257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</a:t>
            </a:r>
            <a:r>
              <a:rPr lang="sr-Cyrl-RS" sz="3000" b="1" dirty="0" smtClean="0"/>
              <a:t>издатака</a:t>
            </a:r>
            <a:br>
              <a:rPr lang="sr-Cyrl-RS" sz="3000" b="1" dirty="0" smtClean="0"/>
            </a:br>
            <a:r>
              <a:rPr lang="sr-Cyrl-RS" sz="3000" b="1" dirty="0" smtClean="0"/>
              <a:t> </a:t>
            </a:r>
            <a:r>
              <a:rPr lang="sr-Cyrl-RS" sz="3000" b="1" dirty="0"/>
              <a:t>буџета за </a:t>
            </a:r>
            <a:r>
              <a:rPr lang="sr-Cyrl-RS" sz="3000" b="1" dirty="0" smtClean="0"/>
              <a:t>20</a:t>
            </a:r>
            <a:r>
              <a:rPr lang="sr-Latn-RS" sz="3000" b="1" dirty="0" smtClean="0"/>
              <a:t>2</a:t>
            </a:r>
            <a:r>
              <a:rPr lang="sr-Cyrl-RS" sz="3000" b="1" dirty="0" smtClean="0"/>
              <a:t>5.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900218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1549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</a:t>
            </a:r>
            <a:r>
              <a:rPr lang="sr-Cyrl-RS" sz="3200" b="1" dirty="0" smtClean="0"/>
              <a:t>издатака</a:t>
            </a:r>
            <a:br>
              <a:rPr lang="sr-Cyrl-RS" sz="3200" b="1" dirty="0" smtClean="0"/>
            </a:br>
            <a:r>
              <a:rPr lang="sr-Cyrl-RS" sz="3200" b="1" dirty="0" smtClean="0"/>
              <a:t>буџета</a:t>
            </a:r>
            <a:r>
              <a:rPr lang="sr-Cyrl-RS" b="1" dirty="0" smtClean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2025.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173528"/>
              </p:ext>
            </p:extLst>
          </p:nvPr>
        </p:nvGraphicFramePr>
        <p:xfrm>
          <a:off x="827584" y="1988840"/>
          <a:ext cx="7488832" cy="4626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27784" y="1539449"/>
            <a:ext cx="32403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1100" b="1" dirty="0" smtClean="0"/>
              <a:t>Структура расхода и издатака у процентима </a:t>
            </a:r>
            <a:endParaRPr lang="en-US" sz="1100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4784416"/>
              </p:ext>
            </p:extLst>
          </p:nvPr>
        </p:nvGraphicFramePr>
        <p:xfrm>
          <a:off x="611560" y="1768533"/>
          <a:ext cx="805815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8675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10109"/>
              </p:ext>
            </p:extLst>
          </p:nvPr>
        </p:nvGraphicFramePr>
        <p:xfrm>
          <a:off x="755576" y="1628800"/>
          <a:ext cx="7344816" cy="44644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80272"/>
                <a:gridCol w="1617024"/>
                <a:gridCol w="1347520"/>
              </a:tblGrid>
              <a:tr h="525235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u="none" strike="noStrike" dirty="0" smtClean="0">
                          <a:effectLst/>
                        </a:rPr>
                        <a:t>НАЗИВ ПРОГРАМА</a:t>
                      </a:r>
                      <a:endParaRPr lang="sr-Cyrl-RS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u="none" strike="noStrike" dirty="0" smtClean="0">
                          <a:effectLst/>
                        </a:rPr>
                        <a:t>Средства из Одлуке</a:t>
                      </a:r>
                      <a:r>
                        <a:rPr lang="sr-Cyrl-RS" sz="900" u="none" strike="noStrike" baseline="0" dirty="0" smtClean="0">
                          <a:effectLst/>
                        </a:rPr>
                        <a:t> о буџету за </a:t>
                      </a:r>
                      <a:r>
                        <a:rPr lang="sr-Cyrl-RS" sz="900" u="none" strike="noStrike" dirty="0" smtClean="0">
                          <a:effectLst/>
                        </a:rPr>
                        <a:t>2025</a:t>
                      </a:r>
                      <a:r>
                        <a:rPr lang="sr-Cyrl-RS" sz="900" u="none" strike="noStrike" dirty="0">
                          <a:effectLst/>
                        </a:rPr>
                        <a:t>. </a:t>
                      </a:r>
                      <a:r>
                        <a:rPr lang="sr-Cyrl-RS" sz="900" u="none" strike="noStrike" dirty="0" smtClean="0">
                          <a:effectLst/>
                        </a:rPr>
                        <a:t>годину</a:t>
                      </a:r>
                    </a:p>
                    <a:p>
                      <a:pPr algn="ctr" fontAlgn="ctr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(износ</a:t>
                      </a:r>
                      <a:r>
                        <a:rPr lang="sr-Cyrl-R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 динарима)</a:t>
                      </a:r>
                      <a:endParaRPr lang="sr-Cyrl-R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u="none" strike="noStrike" dirty="0">
                          <a:effectLst/>
                        </a:rPr>
                        <a:t>% буџета по програму</a:t>
                      </a:r>
                      <a:endParaRPr lang="sr-Cyrl-RS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8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  1 - Становање, урбанизам и просторно планирање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2.650.711.000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15,18</a:t>
                      </a:r>
                    </a:p>
                  </a:txBody>
                  <a:tcPr marL="0" marR="0" marT="0" marB="0" anchor="b"/>
                </a:tc>
              </a:tr>
              <a:tr h="218848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u="none" strike="noStrike" dirty="0">
                          <a:effectLst/>
                        </a:rPr>
                        <a:t>  2 - Комуналне делатности</a:t>
                      </a:r>
                      <a:endParaRPr lang="sr-Cyrl-R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1.742.903.012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11,77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8848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u="none" strike="noStrike" dirty="0">
                          <a:effectLst/>
                        </a:rPr>
                        <a:t>  3 - Локални економски развој</a:t>
                      </a:r>
                      <a:endParaRPr lang="sr-Cyrl-R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258.180.000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1,74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18848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u="none" strike="noStrike" dirty="0">
                          <a:effectLst/>
                        </a:rPr>
                        <a:t>  4 - Развој туризма</a:t>
                      </a:r>
                      <a:endParaRPr lang="sr-Cyrl-R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254.851.982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1,72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8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  5 - Пољопривреда и рурални развој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56.800.000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0,38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18848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u="none" strike="noStrike" dirty="0">
                          <a:effectLst/>
                        </a:rPr>
                        <a:t>  6 - Заштита животне средине</a:t>
                      </a:r>
                      <a:endParaRPr lang="sr-Cyrl-R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350.126.000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2,36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8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  7 - Организација саобраћаја и саобраћајна инфраструктура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2.593.218.000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17,51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18848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u="none" strike="noStrike" dirty="0">
                          <a:effectLst/>
                        </a:rPr>
                        <a:t>  8 – Предшколско васпитање </a:t>
                      </a:r>
                      <a:endParaRPr lang="sr-Cyrl-R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1.553.706.511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10,49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8848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u="none" strike="noStrike">
                          <a:effectLst/>
                        </a:rPr>
                        <a:t>  9 – Основно образовање </a:t>
                      </a:r>
                      <a:endParaRPr lang="sr-Cyrl-R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604.883.000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4,09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18848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u="none" strike="noStrike" dirty="0">
                          <a:effectLst/>
                        </a:rPr>
                        <a:t>10 – Средње образовање </a:t>
                      </a:r>
                      <a:endParaRPr lang="sr-Cyrl-R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365.117.000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2,47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8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11 - Социјална и дечија заштита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1.303.851.750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8,81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18848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900" u="none" strike="noStrike" dirty="0">
                          <a:effectLst/>
                        </a:rPr>
                        <a:t>12 - Здравствена заштита</a:t>
                      </a:r>
                      <a:endParaRPr lang="sr-Cyrl-R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61.100.000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0,41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8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13 - Развој културе и информисања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1.338.160.500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9,04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18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14 - Развој спорта и омладине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745.648.000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5,04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8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15 - Опште услуге локалне самоуправе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3.284.874.120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22,19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18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16 - Политички систем локалне самоуправе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198.751.615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1,34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8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17 - Енергетска ефикасност и обновљиви извори енергије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93.607.000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0,63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18848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900" u="none" strike="noStrike" dirty="0">
                          <a:effectLst/>
                        </a:rPr>
                        <a:t>УКУПНО:</a:t>
                      </a:r>
                      <a:endParaRPr lang="sr-Cyrl-RS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14.805.778.490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100,00</a:t>
                      </a: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607221"/>
              </p:ext>
            </p:extLst>
          </p:nvPr>
        </p:nvGraphicFramePr>
        <p:xfrm>
          <a:off x="323528" y="1412776"/>
          <a:ext cx="8568953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0932643"/>
              </p:ext>
            </p:extLst>
          </p:nvPr>
        </p:nvGraphicFramePr>
        <p:xfrm>
          <a:off x="428625" y="985837"/>
          <a:ext cx="8286750" cy="4886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453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7348114"/>
              </p:ext>
            </p:extLst>
          </p:nvPr>
        </p:nvGraphicFramePr>
        <p:xfrm>
          <a:off x="899592" y="1600202"/>
          <a:ext cx="7200801" cy="4525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325"/>
                <a:gridCol w="4548549"/>
                <a:gridCol w="1268469"/>
                <a:gridCol w="858458"/>
              </a:tblGrid>
              <a:tr h="411451"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u="none" strike="noStrike">
                          <a:effectLst/>
                        </a:rPr>
                        <a:t>Раздео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u="none" strike="noStrike">
                          <a:effectLst/>
                        </a:rPr>
                        <a:t>Назив директног корисника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u="none" strike="noStrike">
                          <a:effectLst/>
                        </a:rPr>
                        <a:t>БУЏЕТ за 2025.годину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u="none" strike="noStrike">
                          <a:effectLst/>
                        </a:rPr>
                        <a:t>% буџета по кориснику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137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37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u="none" strike="noStrike">
                          <a:effectLst/>
                        </a:rPr>
                        <a:t>Скупштина града Ниша 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162.749.722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0,93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37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 2.01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u="none" strike="noStrike">
                          <a:effectLst/>
                        </a:rPr>
                        <a:t>Градоначелник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13.707.577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0,08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37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2.02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800" u="none" strike="noStrike">
                          <a:effectLst/>
                        </a:rPr>
                        <a:t>Служба за интерну ревизију 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6.849.000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0,04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37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u="none" strike="noStrike">
                          <a:effectLst/>
                        </a:rPr>
                        <a:t>Градско веће 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22.294.316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0,13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43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Градска управа за органе града, грађанска стања  и људске ресурсе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>
                          <a:effectLst/>
                        </a:rPr>
                        <a:t>249.444.500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3715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Градска управа за финансије и локалне јавне приходе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>
                          <a:effectLst/>
                        </a:rPr>
                        <a:t>709.595.666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4,06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3715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Градска управа за планирање и  изградњу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>
                          <a:effectLst/>
                        </a:rPr>
                        <a:t>171.559.000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0,98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43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Градска управа за комуналне делатности, послове инспекције и комуналне милиције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>
                          <a:effectLst/>
                        </a:rPr>
                        <a:t>3.768.509.000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21,59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43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Градска управа за социјалну и породичну заштиту, образовање, културу и спорт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>
                          <a:effectLst/>
                        </a:rPr>
                        <a:t>6.147.145.761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35,21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37150"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 8.01</a:t>
                      </a:r>
                      <a:endParaRPr lang="en-US" sz="7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u="none" strike="noStrike">
                          <a:effectLst/>
                        </a:rPr>
                        <a:t>УПРАВА</a:t>
                      </a:r>
                      <a:endParaRPr lang="sr-Cyrl-RS" sz="8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>
                          <a:effectLst/>
                        </a:rPr>
                        <a:t>2.689.630.000</a:t>
                      </a:r>
                      <a:endParaRPr lang="en-US" sz="8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43,75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37150"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 8.02</a:t>
                      </a:r>
                      <a:endParaRPr lang="en-US" sz="7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</a:rPr>
                        <a:t>ЈАВНА ПРЕДШКОЛСКА УСТАНОВА "ПЧЕЛИЦА" НИШ</a:t>
                      </a:r>
                      <a:endParaRPr lang="ru-RU" sz="8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>
                          <a:effectLst/>
                        </a:rPr>
                        <a:t>1.553.706.511</a:t>
                      </a:r>
                      <a:endParaRPr lang="en-US" sz="8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25,28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4301"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 8.03</a:t>
                      </a:r>
                      <a:endParaRPr lang="en-US" sz="7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</a:rPr>
                        <a:t>УСТАНОВА "СИГУРНА КУЋА ЗА ЖЕНЕ И ДЕЦУ ЖРТВЕ ПОРОДИЧНОГ НАСИЉА"</a:t>
                      </a:r>
                      <a:endParaRPr lang="ru-RU" sz="8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>
                          <a:effectLst/>
                        </a:rPr>
                        <a:t>36.609.250</a:t>
                      </a:r>
                      <a:endParaRPr lang="en-US" sz="8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0,60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4301"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 8.04</a:t>
                      </a:r>
                      <a:endParaRPr lang="en-US" sz="7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</a:rPr>
                        <a:t>ЦЕНТАР ЗА ПРУЖАЊЕ УСЛУГА СОЦИЈАЛНЕ ЗАШТИТЕ "МАРА" НИШ</a:t>
                      </a:r>
                      <a:endParaRPr lang="ru-RU" sz="8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>
                          <a:effectLst/>
                        </a:rPr>
                        <a:t>274.868.500</a:t>
                      </a:r>
                      <a:endParaRPr lang="en-US" sz="8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4,47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37150"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 8.05</a:t>
                      </a:r>
                      <a:endParaRPr lang="en-US" sz="7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u="none" strike="noStrike">
                          <a:effectLst/>
                        </a:rPr>
                        <a:t>УСТАНОВЕ КУЛТУРЕ</a:t>
                      </a:r>
                      <a:endParaRPr lang="sr-Cyrl-RS" sz="8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>
                          <a:effectLst/>
                        </a:rPr>
                        <a:t>1.166.809.500</a:t>
                      </a:r>
                      <a:endParaRPr lang="en-US" sz="8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18,98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37150"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 8.06</a:t>
                      </a:r>
                      <a:endParaRPr lang="en-US" sz="7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</a:rPr>
                        <a:t>УСТАНОВА ЗА ФИЗИЧКУ КУЛТУРУ СЦ "ЧАИР"</a:t>
                      </a:r>
                      <a:endParaRPr lang="ru-RU" sz="8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>
                          <a:effectLst/>
                        </a:rPr>
                        <a:t>367.248.000</a:t>
                      </a:r>
                      <a:endParaRPr lang="en-US" sz="8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5,97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37150"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 8.07</a:t>
                      </a:r>
                      <a:endParaRPr lang="en-US" sz="7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u="none" strike="noStrike">
                          <a:effectLst/>
                        </a:rPr>
                        <a:t>ЦЕНТАР ЗА СТРУЧНО УСАВРШАВАЊЕ</a:t>
                      </a:r>
                      <a:endParaRPr lang="sr-Cyrl-RS" sz="8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>
                          <a:effectLst/>
                        </a:rPr>
                        <a:t>58.274.000</a:t>
                      </a:r>
                      <a:endParaRPr lang="en-US" sz="800" b="0" i="0" u="none" strike="noStrike">
                        <a:solidFill>
                          <a:srgbClr val="974706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0,95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43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Градска управа за имовину, привреду и заштиту животне средине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>
                          <a:effectLst/>
                        </a:rPr>
                        <a:t>969.063.169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5,55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43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Градска управа за заједничке послове и информационо-комуникационе технологије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>
                          <a:effectLst/>
                        </a:rPr>
                        <a:t>475.170.000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2,72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37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u="none" strike="noStrike">
                          <a:effectLst/>
                        </a:rPr>
                        <a:t>Правобранилаштво Града Ниша 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>
                          <a:effectLst/>
                        </a:rPr>
                        <a:t>43.828.000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0,25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3715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Градска управа за локални економски развој  и инвестиције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>
                          <a:effectLst/>
                        </a:rPr>
                        <a:t>4.692.609.779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26,88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37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Канцеларија локалног омбудсмана Града Ниша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>
                          <a:effectLst/>
                        </a:rPr>
                        <a:t>23.964.000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37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u="none" strike="noStrike">
                          <a:effectLst/>
                        </a:rPr>
                        <a:t>Укупно: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17.456.489.490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100,00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1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C:\Users\mdragana\Desktop\GRAD Gradjanski vodic kroz odluku o budzetu\nis-noc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581128"/>
            <a:ext cx="2881944" cy="180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dragana\Desktop\GRAD Gradjanski vodic kroz odluku o budzetu\NisGradNocu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641036"/>
            <a:ext cx="2606110" cy="1896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dragana\Desktop\GRAD Gradjanski vodic kroz odluku o budzetu\median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037" y="2636912"/>
            <a:ext cx="2827927" cy="1769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dragana\Desktop\GRAD Gradjanski vodic kroz odluku o budzetu\bu banj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829" y="641036"/>
            <a:ext cx="2481268" cy="180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dragana\Desktop\GRAD Gradjanski vodic kroz odluku o budzetu\čegar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2708920"/>
            <a:ext cx="2592287" cy="3672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mdragana\Desktop\GRAD Gradjanski vodic kroz odluku o budzetu\index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828" y="2636912"/>
            <a:ext cx="2481267" cy="1769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mdragana\Desktop\GRAD Gradjanski vodic kroz odluku o budzetu\1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037" y="641037"/>
            <a:ext cx="2827927" cy="1822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Резултати слика за  park Čair u Nišu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652" y="4581128"/>
            <a:ext cx="2733906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506279"/>
              </p:ext>
            </p:extLst>
          </p:nvPr>
        </p:nvGraphicFramePr>
        <p:xfrm>
          <a:off x="755576" y="1988840"/>
          <a:ext cx="6408712" cy="2109168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4560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65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8264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dirty="0">
                          <a:effectLst/>
                        </a:rPr>
                        <a:t>Назив пројекта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sr-Cyrl-RS" sz="1400" dirty="0">
                          <a:effectLst/>
                        </a:rPr>
                        <a:t>Планирана средства </a:t>
                      </a:r>
                      <a:endParaRPr lang="sr-Cyrl-RS" sz="14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</a:rPr>
                        <a:t>(</a:t>
                      </a:r>
                      <a:r>
                        <a:rPr lang="sr-Cyrl-RS" sz="1400" dirty="0">
                          <a:effectLst/>
                        </a:rPr>
                        <a:t>и</a:t>
                      </a:r>
                      <a:r>
                        <a:rPr lang="en-US" sz="1400" dirty="0" err="1">
                          <a:effectLst/>
                        </a:rPr>
                        <a:t>знос</a:t>
                      </a:r>
                      <a:r>
                        <a:rPr lang="en-US" sz="1400" dirty="0">
                          <a:effectLst/>
                        </a:rPr>
                        <a:t> у </a:t>
                      </a:r>
                      <a:r>
                        <a:rPr lang="en-US" sz="1400" dirty="0" err="1">
                          <a:effectLst/>
                        </a:rPr>
                        <a:t>динарима</a:t>
                      </a:r>
                      <a:r>
                        <a:rPr lang="sr-Cyrl-RS" sz="1400" dirty="0">
                          <a:effectLst/>
                        </a:rPr>
                        <a:t>)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94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400" b="1" i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202</a:t>
                      </a: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400" b="1" i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8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300" b="1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Изградња водоводне и канализационе мреже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420.000.000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85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b="1" kern="120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Сакупљање и прерада отпадних вода у Граду Нишу-недостајућа инфраструктура ППОВ Цигански кључ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127.000.000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54.237.561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капитални пројекти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74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F7CB4A-67E9-4969-9378-2F9471CD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686"/>
          </a:xfrm>
        </p:spPr>
        <p:txBody>
          <a:bodyPr>
            <a:normAutofit/>
          </a:bodyPr>
          <a:lstStyle/>
          <a:p>
            <a:r>
              <a:rPr lang="sr-Cyrl-RS" sz="2800" dirty="0"/>
              <a:t>Најважнији пројекти</a:t>
            </a:r>
            <a:r>
              <a:rPr lang="sr-Latn-RS" sz="2800" dirty="0"/>
              <a:t> </a:t>
            </a:r>
            <a:r>
              <a:rPr lang="sr-Cyrl-RS" sz="2800" dirty="0"/>
              <a:t>од интереса за локалну заједницу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="" xmlns:a16="http://schemas.microsoft.com/office/drawing/2014/main" id="{331EDB91-2BB9-44DA-8764-415DB494F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006879"/>
              </p:ext>
            </p:extLst>
          </p:nvPr>
        </p:nvGraphicFramePr>
        <p:xfrm>
          <a:off x="467544" y="1484784"/>
          <a:ext cx="6943299" cy="3599063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8916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4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119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50529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84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</a:rPr>
                        <a:t>20</a:t>
                      </a:r>
                      <a:r>
                        <a:rPr lang="sr-Cyrl-RS" sz="1500" b="1" dirty="0" smtClean="0">
                          <a:effectLst/>
                        </a:rPr>
                        <a:t>2</a:t>
                      </a:r>
                      <a:r>
                        <a:rPr lang="sr-Latn-RS" sz="1500" b="1" dirty="0" smtClean="0">
                          <a:effectLst/>
                        </a:rPr>
                        <a:t>5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</a:rPr>
                        <a:t>202</a:t>
                      </a:r>
                      <a:r>
                        <a:rPr lang="sr-Latn-RS" sz="1500" b="1" dirty="0" smtClean="0">
                          <a:effectLst/>
                        </a:rPr>
                        <a:t>6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26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Енергетска</a:t>
                      </a:r>
                      <a:r>
                        <a:rPr lang="sr-Cyrl-RS" sz="130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санација ОШ „Бубањски хероји“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Times New Roman"/>
                        </a:rPr>
                        <a:t>96.722.410</a:t>
                      </a:r>
                      <a:endParaRPr lang="en-US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81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3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Rod" pitchFamily="49" charset="-79"/>
                        </a:rPr>
                        <a:t>Енергетска</a:t>
                      </a:r>
                      <a:r>
                        <a:rPr lang="sr-Cyrl-RS" sz="13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Rod" pitchFamily="49" charset="-79"/>
                        </a:rPr>
                        <a:t> санација ОШ „Стефан Немања“</a:t>
                      </a:r>
                      <a:endParaRPr lang="en-US" sz="13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Times New Roman"/>
                        </a:rPr>
                        <a:t>18.288.682</a:t>
                      </a:r>
                      <a:endParaRPr lang="en-US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98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Реконструкција објекта Медикотерапија у Нишу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Times New Roman"/>
                        </a:rPr>
                        <a:t>52.709.636</a:t>
                      </a:r>
                      <a:endParaRPr lang="en-US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90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3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Rod" pitchFamily="49" charset="-79"/>
                        </a:rPr>
                        <a:t>Реконструкција и адаптација објекта Учитељски дом у Нишу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Times New Roman"/>
                        </a:rPr>
                        <a:t>144.913.414</a:t>
                      </a:r>
                      <a:endParaRPr lang="en-US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3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Активна</a:t>
                      </a:r>
                      <a:r>
                        <a:rPr lang="sr-Cyrl-RS" sz="130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заштита културног наслеђа (</a:t>
                      </a:r>
                      <a:r>
                        <a:rPr lang="en-US" sz="130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UNOPS-</a:t>
                      </a:r>
                      <a:r>
                        <a:rPr lang="sr-Cyrl-RS" sz="130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Нишка тврђава)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Times New Roman"/>
                        </a:rPr>
                        <a:t>151.030.000</a:t>
                      </a:r>
                      <a:endParaRPr lang="en-US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90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latin typeface="+mj-lt"/>
                        </a:rPr>
                        <a:t>Уређење</a:t>
                      </a:r>
                      <a:r>
                        <a:rPr lang="sr-Cyrl-RS" sz="1300" baseline="0" dirty="0" smtClean="0">
                          <a:solidFill>
                            <a:srgbClr val="002060"/>
                          </a:solidFill>
                          <a:latin typeface="+mj-lt"/>
                        </a:rPr>
                        <a:t> корита Суводолског потока</a:t>
                      </a:r>
                      <a:endParaRPr lang="en-US" sz="13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 smtClean="0">
                          <a:solidFill>
                            <a:srgbClr val="002060"/>
                          </a:solidFill>
                          <a:latin typeface="+mj-lt"/>
                        </a:rPr>
                        <a:t>280.000.000</a:t>
                      </a:r>
                      <a:endParaRPr lang="en-US" sz="12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79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endParaRPr lang="sr-Cyrl-RS" dirty="0"/>
          </a:p>
          <a:p>
            <a:pPr marL="0" indent="0" algn="just">
              <a:buNone/>
            </a:pPr>
            <a:r>
              <a:rPr lang="sr-Cyrl-RS" dirty="0"/>
              <a:t>На крају желимо да </a:t>
            </a:r>
            <a:r>
              <a:rPr lang="sr-Cyrl-RS" dirty="0" smtClean="0"/>
              <a:t>вам </a:t>
            </a:r>
            <a:r>
              <a:rPr lang="sr-Cyrl-RS" dirty="0"/>
              <a:t>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/>
          </a:p>
          <a:p>
            <a:pPr marL="0" indent="0" algn="just">
              <a:buNone/>
            </a:pPr>
            <a:r>
              <a:rPr lang="sr-Cyrl-RS" dirty="0"/>
              <a:t>Уколико сте заинтересовани да сагледате у целини Одлуку о буџету </a:t>
            </a:r>
            <a:r>
              <a:rPr lang="sr-Cyrl-RS" dirty="0" smtClean="0"/>
              <a:t>Града Ниша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/>
              <a:t>за </a:t>
            </a:r>
            <a:r>
              <a:rPr lang="sr-Cyrl-RS" dirty="0" smtClean="0"/>
              <a:t>2025. </a:t>
            </a:r>
            <a:r>
              <a:rPr lang="sr-Cyrl-RS" dirty="0"/>
              <a:t>годину, исту можете преузети на следећем линку интернет странице </a:t>
            </a:r>
            <a:r>
              <a:rPr lang="sr-Cyrl-RS" dirty="0" smtClean="0"/>
              <a:t>Града Ниша: 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Latn-RS" dirty="0" smtClean="0">
                <a:solidFill>
                  <a:srgbClr val="FF0000"/>
                </a:solidFill>
                <a:hlinkClick r:id="rId2"/>
              </a:rPr>
              <a:t>www.ni.rs</a:t>
            </a:r>
            <a:r>
              <a:rPr lang="sr-Latn-RS" dirty="0" smtClean="0">
                <a:solidFill>
                  <a:srgbClr val="FF0000"/>
                </a:solidFill>
              </a:rPr>
              <a:t>  </a:t>
            </a:r>
            <a:r>
              <a:rPr lang="sr-Cyrl-RS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града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градска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</a:t>
            </a:r>
            <a:r>
              <a:rPr lang="sr-Latn-RS" dirty="0" smtClean="0"/>
              <a:t>2</a:t>
            </a:r>
            <a:r>
              <a:rPr lang="sr-Cyrl-RS" dirty="0" smtClean="0"/>
              <a:t>5. </a:t>
            </a:r>
            <a:r>
              <a:rPr lang="sr-Cyrl-RS" dirty="0"/>
              <a:t>годину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sr-Cyrl-RS" dirty="0" smtClean="0"/>
              <a:t>На </a:t>
            </a:r>
            <a:r>
              <a:rPr lang="sr-Cyrl-RS" dirty="0"/>
              <a:t>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</a:t>
            </a:r>
            <a:r>
              <a:rPr lang="sr-Latn-RS" dirty="0" smtClean="0"/>
              <a:t>2</a:t>
            </a:r>
            <a:r>
              <a:rPr lang="sr-Cyrl-RS" dirty="0" smtClean="0"/>
              <a:t>5.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 smtClean="0"/>
              <a:t>Расходи </a:t>
            </a:r>
            <a:r>
              <a:rPr lang="sr-Cyrl-RS" dirty="0"/>
              <a:t>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пројекти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пројекти</a:t>
            </a:r>
            <a:r>
              <a:rPr lang="sr-Latn-RS" dirty="0"/>
              <a:t> </a:t>
            </a:r>
            <a:r>
              <a:rPr lang="sr-Cyrl-RS" dirty="0"/>
              <a:t>од интереса за локалну заједницу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12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</a:t>
            </a:r>
            <a:r>
              <a:rPr lang="sr-Cyrl-RS" dirty="0" smtClean="0"/>
              <a:t>грађана и обезбедило функционисање органа и служби Града Ниша.</a:t>
            </a:r>
            <a:endParaRPr lang="sr-Cyrl-RS" dirty="0"/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</a:t>
            </a:r>
            <a:r>
              <a:rPr lang="sr-Cyrl-RS" dirty="0" smtClean="0"/>
              <a:t>приказ оквирног прегледа буџета Града</a:t>
            </a:r>
            <a:r>
              <a:rPr lang="sr-Latn-RS" dirty="0" smtClean="0">
                <a:solidFill>
                  <a:srgbClr val="FF0000"/>
                </a:solidFill>
              </a:rPr>
              <a:t> </a:t>
            </a:r>
            <a:r>
              <a:rPr lang="sr-Cyrl-RS" dirty="0" smtClean="0"/>
              <a:t>Ниша </a:t>
            </a:r>
            <a:r>
              <a:rPr lang="sr-Cyrl-RS" dirty="0"/>
              <a:t>за </a:t>
            </a:r>
            <a:r>
              <a:rPr lang="sr-Cyrl-RS" dirty="0" smtClean="0"/>
              <a:t>20</a:t>
            </a:r>
            <a:r>
              <a:rPr lang="sr-Latn-RS" dirty="0" smtClean="0"/>
              <a:t>2</a:t>
            </a:r>
            <a:r>
              <a:rPr lang="sr-Cyrl-RS" dirty="0" smtClean="0"/>
              <a:t>5. </a:t>
            </a:r>
            <a:r>
              <a:rPr lang="sr-Cyrl-RS" dirty="0"/>
              <a:t>годину, </a:t>
            </a:r>
            <a:r>
              <a:rPr lang="sr-Cyrl-RS" dirty="0" smtClean="0"/>
              <a:t>који </a:t>
            </a:r>
            <a:r>
              <a:rPr lang="sr-Cyrl-RS" dirty="0"/>
              <a:t>је по својој форми веома </a:t>
            </a:r>
            <a:r>
              <a:rPr lang="sr-Cyrl-RS" dirty="0" smtClean="0"/>
              <a:t>обиман </a:t>
            </a:r>
            <a:r>
              <a:rPr lang="sr-Cyrl-RS" dirty="0"/>
              <a:t>и </a:t>
            </a:r>
            <a:r>
              <a:rPr lang="sr-Cyrl-RS" dirty="0" smtClean="0"/>
              <a:t>тежак </a:t>
            </a:r>
            <a:r>
              <a:rPr lang="sr-Cyrl-RS" dirty="0"/>
              <a:t>за разумевање због специфичних појмова и </a:t>
            </a:r>
            <a:r>
              <a:rPr lang="sr-Cyrl-RS" dirty="0" smtClean="0"/>
              <a:t>класификација. </a:t>
            </a:r>
            <a:endParaRPr lang="sr-Cyrl-RS" dirty="0"/>
          </a:p>
          <a:p>
            <a:endParaRPr lang="en-US" dirty="0"/>
          </a:p>
          <a:p>
            <a:pPr algn="just"/>
            <a:r>
              <a:rPr lang="sr-Cyrl-RS" dirty="0"/>
              <a:t>	Иако је </a:t>
            </a:r>
            <a:r>
              <a:rPr lang="sr-Cyrl-RS" dirty="0" smtClean="0"/>
              <a:t>тешко </a:t>
            </a:r>
            <a:r>
              <a:rPr lang="sr-Cyrl-RS" dirty="0"/>
              <a:t>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града,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</a:t>
            </a:r>
            <a:r>
              <a:rPr lang="ru-RU" dirty="0" smtClean="0"/>
              <a:t>са житељима Ниша </a:t>
            </a:r>
            <a:r>
              <a:rPr lang="ru-RU" dirty="0"/>
              <a:t>у заједничком постављању циљева, дефинисању приоритета и планирању развоја нашег града.</a:t>
            </a:r>
            <a:endParaRPr lang="sr-Cyrl-RS" dirty="0"/>
          </a:p>
          <a:p>
            <a:r>
              <a:rPr lang="sr-Cyrl-RS" dirty="0" smtClean="0"/>
              <a:t>						Драгослав Павловић</a:t>
            </a:r>
            <a:endParaRPr lang="sr-Cyrl-RS" dirty="0"/>
          </a:p>
          <a:p>
            <a:r>
              <a:rPr lang="sr-Cyrl-RS" dirty="0" smtClean="0"/>
              <a:t>						    Градоначелник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24745"/>
            <a:ext cx="4042792" cy="288031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ru-RU" altLang="en-US" sz="13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sr-Latn-RS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sr-Cyrl-RS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- Скупштина </a:t>
            </a: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града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sr-Latn-R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sr-Cyrl-R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- Градоначелник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sr-Latn-R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sr-Cyrl-R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- Градско веће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sr-Latn-R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sr-Cyrl-R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- Управа за органе града, грађанска стања и људске ресурсе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	- Управа за финансије и локалне јавне приходе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	- Управа за планирање и изградњу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	-Управа за комуналне делатности , послове инспекције  и комуналне милиције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	-Управа за социјалну и породичну заштиту, образовање, културу и спорт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	-Управа за имовину, привреду и заштиту животне средине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	-Управа за заједничке послове и информационо-комуникационе технологије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sr-Latn-R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sr-Cyrl-R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-Правобранилаштво Града Ниша</a:t>
            </a:r>
            <a:endParaRPr lang="sr-Cyrl-RS" alt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sr-Cyrl-CS" sz="1300" dirty="0"/>
              <a:t>  	-Управа за локални економски развој и инвестиције </a:t>
            </a:r>
          </a:p>
          <a:p>
            <a:pPr marL="0" indent="0" defTabSz="209550">
              <a:spcBef>
                <a:spcPts val="0"/>
              </a:spcBef>
              <a:buNone/>
            </a:pPr>
            <a:r>
              <a:rPr lang="sr-Cyrl-RS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	-Канцеларија локалног омбудсмана Града Ниша</a:t>
            </a:r>
          </a:p>
          <a:p>
            <a:pPr defTabSz="209550">
              <a:spcBef>
                <a:spcPts val="0"/>
              </a:spcBef>
              <a:buFontTx/>
              <a:buChar char="-"/>
            </a:pPr>
            <a:endParaRPr lang="sr-Latn-RS" alt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124744"/>
            <a:ext cx="4038600" cy="5026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3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r>
              <a:rPr lang="ru-RU" altLang="en-US" sz="1300" dirty="0">
                <a:cs typeface="Calibri" panose="020F0502020204030204" pitchFamily="34" charset="0"/>
              </a:rPr>
              <a:t>	</a:t>
            </a:r>
            <a:r>
              <a:rPr lang="sr-Cyrl-RS" altLang="en-US" sz="1300" dirty="0"/>
              <a:t>-</a:t>
            </a:r>
            <a:r>
              <a:rPr lang="en-US" sz="1300" dirty="0" smtClean="0"/>
              <a:t> </a:t>
            </a:r>
            <a:r>
              <a:rPr lang="sr-Cyrl-CS" sz="1300" dirty="0"/>
              <a:t>Центар за </a:t>
            </a:r>
            <a:r>
              <a:rPr lang="sr-Cyrl-RS" sz="1300" dirty="0" smtClean="0"/>
              <a:t>пружање услуга социјалне заштите</a:t>
            </a:r>
            <a:r>
              <a:rPr lang="sr-Cyrl-CS" sz="1300" dirty="0" smtClean="0"/>
              <a:t>  „</a:t>
            </a:r>
            <a:r>
              <a:rPr lang="sr-Cyrl-CS" sz="1300" dirty="0"/>
              <a:t>Мара“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en-US" sz="1300" dirty="0" smtClean="0"/>
              <a:t> </a:t>
            </a:r>
            <a:r>
              <a:rPr lang="sr-Cyrl-CS" sz="1300" dirty="0" smtClean="0"/>
              <a:t>Јавна предшколска </a:t>
            </a:r>
            <a:r>
              <a:rPr lang="sr-Cyrl-CS" sz="1300" dirty="0"/>
              <a:t>установа „Пчелица</a:t>
            </a:r>
            <a:r>
              <a:rPr lang="sr-Cyrl-CS" sz="1300" dirty="0" smtClean="0"/>
              <a:t>“ Ниш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sr-Cyrl-CS" sz="1300" dirty="0" smtClean="0"/>
              <a:t> </a:t>
            </a:r>
            <a:r>
              <a:rPr lang="sr-Cyrl-CS" sz="1300" dirty="0"/>
              <a:t>Установа „</a:t>
            </a:r>
            <a:r>
              <a:rPr lang="sr-Cyrl-CS" sz="1300" dirty="0" smtClean="0"/>
              <a:t>Дечији културно рекреативни </a:t>
            </a:r>
            <a:r>
              <a:rPr lang="sr-Cyrl-CS" sz="1300" dirty="0"/>
              <a:t>центар“ Ниш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sr-Cyrl-CS" sz="1300" dirty="0" smtClean="0"/>
              <a:t> </a:t>
            </a:r>
            <a:r>
              <a:rPr lang="sr-Cyrl-CS" sz="1300" dirty="0"/>
              <a:t>Установа „Народни музеј“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en-US" sz="1300" dirty="0" smtClean="0"/>
              <a:t> </a:t>
            </a:r>
            <a:r>
              <a:rPr lang="sr-Cyrl-CS" sz="1300" dirty="0"/>
              <a:t>Установа „Народна библиотека“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en-US" sz="1300" dirty="0" smtClean="0"/>
              <a:t> </a:t>
            </a:r>
            <a:r>
              <a:rPr lang="sr-Cyrl-CS" sz="1300" dirty="0"/>
              <a:t>Установа „Народно позориште“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sr-Latn-RS" sz="1300" dirty="0" smtClean="0"/>
              <a:t> </a:t>
            </a:r>
            <a:r>
              <a:rPr lang="sr-Cyrl-CS" sz="1300" dirty="0" smtClean="0"/>
              <a:t>Установа </a:t>
            </a:r>
            <a:r>
              <a:rPr lang="sr-Cyrl-CS" sz="1300" dirty="0"/>
              <a:t>„Позориште лутака“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en-US" sz="1300" dirty="0" smtClean="0"/>
              <a:t> </a:t>
            </a:r>
            <a:r>
              <a:rPr lang="sr-Cyrl-CS" sz="1300" dirty="0"/>
              <a:t>Установа „Нишки симфонијски оркестар“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en-US" sz="1300" dirty="0" smtClean="0"/>
              <a:t> </a:t>
            </a:r>
            <a:r>
              <a:rPr lang="sr-Cyrl-CS" sz="1300" dirty="0"/>
              <a:t>Установа „Галерија савремене ликовне уметности“</a:t>
            </a:r>
            <a:endParaRPr lang="sr-Latn-RS" sz="1300" dirty="0"/>
          </a:p>
          <a:p>
            <a:r>
              <a:rPr lang="en-US" sz="1300" dirty="0"/>
              <a:t>   </a:t>
            </a:r>
            <a:r>
              <a:rPr lang="sr-Cyrl-RS" sz="1300" dirty="0" smtClean="0"/>
              <a:t>	</a:t>
            </a:r>
            <a:r>
              <a:rPr lang="en-US" sz="1300" dirty="0" smtClean="0"/>
              <a:t> </a:t>
            </a:r>
            <a:r>
              <a:rPr lang="sr-Cyrl-RS" sz="1300" dirty="0" smtClean="0"/>
              <a:t>-  </a:t>
            </a:r>
            <a:r>
              <a:rPr lang="sr-Cyrl-CS" sz="1300" dirty="0" smtClean="0"/>
              <a:t>Установа </a:t>
            </a:r>
            <a:r>
              <a:rPr lang="sr-Cyrl-CS" sz="1300" dirty="0"/>
              <a:t>„Нишки културни центар“</a:t>
            </a:r>
            <a:endParaRPr lang="sr-Latn-RS" sz="1300" dirty="0"/>
          </a:p>
          <a:p>
            <a:r>
              <a:rPr lang="en-US" sz="1300" dirty="0"/>
              <a:t>   </a:t>
            </a:r>
            <a:r>
              <a:rPr lang="sr-Cyrl-RS" sz="1300" dirty="0" smtClean="0"/>
              <a:t>	</a:t>
            </a:r>
            <a:r>
              <a:rPr lang="en-US" sz="1300" dirty="0" smtClean="0"/>
              <a:t> </a:t>
            </a:r>
            <a:r>
              <a:rPr lang="sr-Cyrl-RS" sz="1300" dirty="0" smtClean="0"/>
              <a:t>-  </a:t>
            </a:r>
            <a:r>
              <a:rPr lang="sr-Cyrl-CS" sz="1300" dirty="0" smtClean="0"/>
              <a:t>Установа </a:t>
            </a:r>
            <a:r>
              <a:rPr lang="sr-Cyrl-CS" sz="1300" dirty="0"/>
              <a:t>„Историјски архив“</a:t>
            </a:r>
            <a:endParaRPr lang="sr-Latn-RS" sz="1300" dirty="0"/>
          </a:p>
          <a:p>
            <a:r>
              <a:rPr lang="en-US" sz="1300" dirty="0"/>
              <a:t> </a:t>
            </a:r>
            <a:r>
              <a:rPr lang="sr-Cyrl-RS" sz="1300" dirty="0" smtClean="0"/>
              <a:t>	</a:t>
            </a:r>
            <a:r>
              <a:rPr lang="en-US" sz="1300" dirty="0" smtClean="0"/>
              <a:t> </a:t>
            </a:r>
            <a:r>
              <a:rPr lang="sr-Cyrl-RS" sz="1300" dirty="0" smtClean="0"/>
              <a:t>- </a:t>
            </a:r>
            <a:r>
              <a:rPr lang="sr-Cyrl-RS" sz="1300" dirty="0"/>
              <a:t> </a:t>
            </a:r>
            <a:r>
              <a:rPr lang="sr-Cyrl-CS" sz="1300" dirty="0" smtClean="0"/>
              <a:t>Установа </a:t>
            </a:r>
            <a:r>
              <a:rPr lang="sr-Cyrl-CS" sz="1300" dirty="0"/>
              <a:t>„Завод за заштиту споменика културе“ </a:t>
            </a:r>
            <a:endParaRPr lang="sr-Latn-RS" sz="1300" dirty="0"/>
          </a:p>
          <a:p>
            <a:r>
              <a:rPr lang="en-US" sz="1300" dirty="0"/>
              <a:t>  </a:t>
            </a:r>
            <a:r>
              <a:rPr lang="sr-Cyrl-RS" sz="1300" dirty="0" smtClean="0"/>
              <a:t>	</a:t>
            </a:r>
            <a:r>
              <a:rPr lang="en-US" sz="1300" dirty="0" smtClean="0"/>
              <a:t> </a:t>
            </a:r>
            <a:r>
              <a:rPr lang="sr-Cyrl-RS" sz="1300" dirty="0" smtClean="0"/>
              <a:t>-  </a:t>
            </a:r>
            <a:r>
              <a:rPr lang="sr-Cyrl-CS" sz="1300" dirty="0" smtClean="0"/>
              <a:t>Установа </a:t>
            </a:r>
            <a:r>
              <a:rPr lang="sr-Cyrl-CS" sz="1300" dirty="0"/>
              <a:t>за физичку културу СЦ „Чаир“</a:t>
            </a:r>
            <a:endParaRPr lang="sr-Latn-RS" sz="1300" dirty="0"/>
          </a:p>
          <a:p>
            <a:r>
              <a:rPr lang="en-US" sz="1300" dirty="0"/>
              <a:t>   </a:t>
            </a:r>
            <a:r>
              <a:rPr lang="sr-Cyrl-RS" sz="1300" dirty="0" smtClean="0"/>
              <a:t>	 -  </a:t>
            </a:r>
            <a:r>
              <a:rPr lang="sr-Cyrl-CS" sz="1300" dirty="0" smtClean="0"/>
              <a:t>Центар за стручно усавршавање</a:t>
            </a:r>
            <a:endParaRPr lang="sr-Latn-RS" sz="1300" dirty="0"/>
          </a:p>
          <a:p>
            <a:r>
              <a:rPr lang="en-US" sz="1300" dirty="0"/>
              <a:t>   </a:t>
            </a:r>
            <a:r>
              <a:rPr lang="sr-Cyrl-RS" sz="1300" dirty="0" smtClean="0"/>
              <a:t>	</a:t>
            </a:r>
            <a:r>
              <a:rPr lang="en-US" sz="1300" dirty="0" smtClean="0"/>
              <a:t> </a:t>
            </a:r>
            <a:r>
              <a:rPr lang="sr-Cyrl-RS" sz="1300" dirty="0" smtClean="0"/>
              <a:t>-  </a:t>
            </a:r>
            <a:r>
              <a:rPr lang="sr-Cyrl-CS" sz="1300" dirty="0" smtClean="0"/>
              <a:t>Туристичка </a:t>
            </a:r>
            <a:r>
              <a:rPr lang="sr-Cyrl-CS" sz="1300" dirty="0"/>
              <a:t>организација Ниш</a:t>
            </a:r>
            <a:r>
              <a:rPr lang="en-US" sz="1300" dirty="0"/>
              <a:t>    </a:t>
            </a:r>
            <a:endParaRPr lang="sr-Latn-RS" sz="1300" dirty="0"/>
          </a:p>
          <a:p>
            <a:r>
              <a:rPr lang="en-US" sz="1300" dirty="0"/>
              <a:t>   </a:t>
            </a:r>
            <a:r>
              <a:rPr lang="sr-Cyrl-RS" sz="1300" dirty="0" smtClean="0"/>
              <a:t>	</a:t>
            </a:r>
            <a:r>
              <a:rPr lang="en-US" sz="1300" dirty="0" smtClean="0"/>
              <a:t> </a:t>
            </a:r>
            <a:r>
              <a:rPr lang="sr-Cyrl-CS" sz="1300" dirty="0" smtClean="0"/>
              <a:t>- </a:t>
            </a:r>
            <a:r>
              <a:rPr lang="en-US" sz="1300" dirty="0" smtClean="0"/>
              <a:t> </a:t>
            </a:r>
            <a:r>
              <a:rPr lang="sr-Cyrl-CS" sz="1300" dirty="0"/>
              <a:t>Установа „Сигурна кућа за жене и децу жртве породичног насиља</a:t>
            </a:r>
            <a:r>
              <a:rPr lang="sr-Cyrl-CS" sz="1300" dirty="0" smtClean="0"/>
              <a:t>“</a:t>
            </a:r>
            <a:endParaRPr lang="sr-Latn-RS" sz="1300" dirty="0" smtClean="0"/>
          </a:p>
          <a:p>
            <a:r>
              <a:rPr lang="sr-Cyrl-RS" sz="1300" dirty="0" smtClean="0"/>
              <a:t>	</a:t>
            </a:r>
            <a:endParaRPr lang="ru-RU" altLang="en-US" sz="13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3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3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4329112"/>
            <a:ext cx="4038600" cy="23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xmlns="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5229200"/>
            <a:ext cx="419100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300" b="1" dirty="0" smtClean="0">
                <a:cs typeface="Calibri" panose="020F0502020204030204" pitchFamily="34" charset="0"/>
              </a:rPr>
              <a:t>Остали </a:t>
            </a:r>
            <a:r>
              <a:rPr lang="ru-RU" altLang="en-US" sz="1300" b="1" dirty="0">
                <a:cs typeface="Calibri" panose="020F0502020204030204" pitchFamily="34" charset="0"/>
              </a:rPr>
              <a:t>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300" dirty="0">
                <a:cs typeface="Calibri" panose="020F0502020204030204" pitchFamily="34" charset="0"/>
              </a:rPr>
              <a:t>	- Образовне институције (</a:t>
            </a:r>
            <a:r>
              <a:rPr lang="ru-RU" altLang="en-US" sz="1300" dirty="0" smtClean="0">
                <a:cs typeface="Calibri" panose="020F0502020204030204" pitchFamily="34" charset="0"/>
              </a:rPr>
              <a:t>школе - основне и средње)</a:t>
            </a:r>
            <a:endParaRPr lang="ru-RU" altLang="en-US" sz="13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300" dirty="0">
                <a:cs typeface="Calibri" panose="020F0502020204030204" pitchFamily="34" charset="0"/>
              </a:rPr>
              <a:t>	- Здравствене институције </a:t>
            </a:r>
            <a:endParaRPr lang="sr-Latn-RS" altLang="en-US" sz="1300" dirty="0" smtClean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300" dirty="0">
                <a:cs typeface="Calibri" panose="020F0502020204030204" pitchFamily="34" charset="0"/>
              </a:rPr>
              <a:t>	- Социјалне институције (Центар за социјални </a:t>
            </a:r>
            <a:r>
              <a:rPr lang="ru-RU" altLang="en-US" sz="1300" dirty="0" smtClean="0">
                <a:cs typeface="Calibri" panose="020F0502020204030204" pitchFamily="34" charset="0"/>
              </a:rPr>
              <a:t>рад </a:t>
            </a:r>
            <a:r>
              <a:rPr lang="sr-Latn-RS" altLang="en-US" sz="1300" dirty="0" smtClean="0">
                <a:cs typeface="Calibri" panose="020F0502020204030204" pitchFamily="34" charset="0"/>
              </a:rPr>
              <a:t> „</a:t>
            </a:r>
            <a:r>
              <a:rPr lang="ru-RU" altLang="en-US" sz="1300" dirty="0" smtClean="0">
                <a:cs typeface="Calibri" panose="020F0502020204030204" pitchFamily="34" charset="0"/>
              </a:rPr>
              <a:t>Свети Сава</a:t>
            </a:r>
            <a:r>
              <a:rPr lang="sr-Latn-RS" altLang="en-US" sz="1300" dirty="0" smtClean="0">
                <a:cs typeface="Calibri" panose="020F0502020204030204" pitchFamily="34" charset="0"/>
              </a:rPr>
              <a:t>“)</a:t>
            </a:r>
            <a:endParaRPr lang="ru-RU" altLang="en-US" sz="13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3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3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3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3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града?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715070"/>
            <a:ext cx="8492686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града је правни документ који утврђује план прихода и примања и расхода и издатака града за буџетску, односно календарску годину.</a:t>
            </a:r>
          </a:p>
          <a:p>
            <a:pPr algn="just"/>
            <a:endParaRPr lang="en-US" sz="11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Из градског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Градоначелник и локална управа спроводе градску политику, а главна полуга те политике и развоја је управо буџет града.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Приликом дефинисања овог, за град </a:t>
            </a:r>
            <a:r>
              <a:rPr lang="sr-Cyrl-RS" sz="1700" dirty="0" smtClean="0"/>
              <a:t>Ниш</a:t>
            </a:r>
            <a:r>
              <a:rPr lang="sr-Latn-RS" sz="1700" dirty="0" smtClean="0"/>
              <a:t> </a:t>
            </a:r>
            <a:r>
              <a:rPr lang="sr-Cyrl-RS" sz="1700" dirty="0"/>
              <a:t>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4062615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5975396" y="3319264"/>
            <a:ext cx="2160240" cy="15498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sr-Cyrl-RS" sz="1400" dirty="0" smtClean="0"/>
              <a:t>Грађани </a:t>
            </a:r>
            <a:r>
              <a:rPr lang="sr-Cyrl-RS" sz="1400" dirty="0"/>
              <a:t>и њихова </a:t>
            </a:r>
            <a:r>
              <a:rPr lang="sr-Cyrl-RS" sz="1400" dirty="0" smtClean="0"/>
              <a:t>удружења</a:t>
            </a:r>
            <a:r>
              <a:rPr lang="sr-Cyrl-RS" sz="1400" dirty="0"/>
              <a:t> </a:t>
            </a:r>
            <a:r>
              <a:rPr lang="sr-Cyrl-RS" sz="1400" dirty="0" smtClean="0"/>
              <a:t>и НВО</a:t>
            </a:r>
          </a:p>
          <a:p>
            <a:pPr marL="285750" indent="-285750" algn="ctr">
              <a:buFontTx/>
              <a:buChar char="-"/>
            </a:pPr>
            <a:r>
              <a:rPr lang="sr-Cyrl-RS" sz="1400" dirty="0" smtClean="0"/>
              <a:t>медији</a:t>
            </a:r>
          </a:p>
        </p:txBody>
      </p:sp>
      <p:sp>
        <p:nvSpPr>
          <p:cNvPr id="6" name="Oval 5"/>
          <p:cNvSpPr/>
          <p:nvPr/>
        </p:nvSpPr>
        <p:spPr>
          <a:xfrm>
            <a:off x="5868144" y="4869160"/>
            <a:ext cx="1296144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Јавна предузећа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31409054"/>
              </p:ext>
            </p:extLst>
          </p:nvPr>
        </p:nvGraphicFramePr>
        <p:xfrm>
          <a:off x="539552" y="1340768"/>
          <a:ext cx="7749480" cy="4886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градска каса?</a:t>
            </a:r>
            <a:endParaRPr lang="sr-Latn-RS" sz="2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230235147"/>
              </p:ext>
            </p:extLst>
          </p:nvPr>
        </p:nvGraphicFramePr>
        <p:xfrm>
          <a:off x="571472" y="4365104"/>
          <a:ext cx="8032976" cy="183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Equals 6">
            <a:extLst>
              <a:ext uri="{FF2B5EF4-FFF2-40B4-BE49-F238E27FC236}">
                <a16:creationId xmlns:a16="http://schemas.microsoft.com/office/drawing/2014/main" xmlns="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8"/>
              </a:ext>
            </a:extLst>
          </a:blip>
          <a:stretch>
            <a:fillRect/>
          </a:stretch>
        </p:blipFill>
        <p:spPr>
          <a:xfrm>
            <a:off x="827584" y="1735247"/>
            <a:ext cx="1633564" cy="175275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27584" y="812635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/>
              <a:t>Укупни </a:t>
            </a:r>
            <a:r>
              <a:rPr lang="sr-Cyrl-RS" b="1" dirty="0"/>
              <a:t>јавни приходи и примања </a:t>
            </a:r>
            <a:r>
              <a:rPr lang="sr-Cyrl-RS" dirty="0"/>
              <a:t>Града Ниша за 20</a:t>
            </a:r>
            <a:r>
              <a:rPr lang="sr-Latn-RS" dirty="0"/>
              <a:t>2</a:t>
            </a:r>
            <a:r>
              <a:rPr lang="sr-Cyrl-RS" dirty="0"/>
              <a:t>5. годину износе</a:t>
            </a:r>
          </a:p>
          <a:p>
            <a:pPr algn="just"/>
            <a:endParaRPr lang="sr-Cyrl-RS" dirty="0"/>
          </a:p>
        </p:txBody>
      </p:sp>
      <p:sp>
        <p:nvSpPr>
          <p:cNvPr id="10" name="Rectangle 9"/>
          <p:cNvSpPr/>
          <p:nvPr/>
        </p:nvSpPr>
        <p:spPr>
          <a:xfrm>
            <a:off x="4067943" y="1916832"/>
            <a:ext cx="43924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800" b="1" dirty="0"/>
              <a:t>17.456.489.490 динара</a:t>
            </a:r>
            <a:endParaRPr lang="en-US" sz="2800" b="1" dirty="0"/>
          </a:p>
        </p:txBody>
      </p:sp>
      <p:sp>
        <p:nvSpPr>
          <p:cNvPr id="16" name="Rectangle 15"/>
          <p:cNvSpPr/>
          <p:nvPr/>
        </p:nvSpPr>
        <p:spPr>
          <a:xfrm>
            <a:off x="899592" y="3284984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sz="1600" dirty="0"/>
              <a:t>Одлуком о буџету града  Града Ниша за 20</a:t>
            </a:r>
            <a:r>
              <a:rPr lang="sr-Latn-RS" sz="1600" dirty="0"/>
              <a:t>2</a:t>
            </a:r>
            <a:r>
              <a:rPr lang="sr-Cyrl-RS" sz="1600" dirty="0"/>
              <a:t>5. годину планирана су средства из буџета града у износу од</a:t>
            </a:r>
            <a:r>
              <a:rPr lang="en-GB" sz="1600" dirty="0"/>
              <a:t> </a:t>
            </a:r>
            <a:r>
              <a:rPr lang="sr-Cyrl-RS" sz="1600" dirty="0"/>
              <a:t>17.000.000.000 динара</a:t>
            </a:r>
            <a:r>
              <a:rPr lang="sr-Latn-RS" sz="1600" dirty="0"/>
              <a:t>, </a:t>
            </a:r>
            <a:r>
              <a:rPr lang="sr-Cyrl-RS" sz="1600" dirty="0"/>
              <a:t>пренета средства из ранијих година у износу од 456.489.490 динара</a:t>
            </a:r>
            <a:r>
              <a:rPr lang="sr-Latn-RS" sz="1600" dirty="0"/>
              <a:t>. </a:t>
            </a:r>
            <a:endParaRPr lang="sr-Cyrl-RS" sz="1600" dirty="0"/>
          </a:p>
        </p:txBody>
      </p:sp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6297</TotalTime>
  <Words>1747</Words>
  <Application>Microsoft Office PowerPoint</Application>
  <PresentationFormat>On-screen Show (4:3)</PresentationFormat>
  <Paragraphs>436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Custom Design</vt:lpstr>
      <vt:lpstr>ГРАД НИШ</vt:lpstr>
      <vt:lpstr>PowerPoint Presentation</vt:lpstr>
      <vt:lpstr>PowerPoint Presentation</vt:lpstr>
      <vt:lpstr>PowerPoint Presentation</vt:lpstr>
      <vt:lpstr>Ко се финансира из буџета?</vt:lpstr>
      <vt:lpstr>Како настаје буџет града?</vt:lpstr>
      <vt:lpstr>Ко учествује у буџетском процесу?</vt:lpstr>
      <vt:lpstr>На основу чега се доноси буџет?</vt:lpstr>
      <vt:lpstr>Како се пуни градска каса?</vt:lpstr>
      <vt:lpstr>Шта су приходи и примања буџета?</vt:lpstr>
      <vt:lpstr>Структура планираних прихода и примања за  2025. годину</vt:lpstr>
      <vt:lpstr>Структура планираних прихода и примања за 2025. годину</vt:lpstr>
      <vt:lpstr>На шта се троше јавна средства?</vt:lpstr>
      <vt:lpstr>PowerPoint Presentation</vt:lpstr>
      <vt:lpstr>Структура планираних расхода и издатака  буџета за 2025. годину</vt:lpstr>
      <vt:lpstr>Структура планираних расхода и издатака буџета за 2025. годину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Најважнији капитални пројекти</vt:lpstr>
      <vt:lpstr>Најважнији пројекти од интереса за локалну заједницу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Blagica Ilić</cp:lastModifiedBy>
  <cp:revision>626</cp:revision>
  <cp:lastPrinted>2021-01-28T07:26:46Z</cp:lastPrinted>
  <dcterms:created xsi:type="dcterms:W3CDTF">2006-08-16T00:00:00Z</dcterms:created>
  <dcterms:modified xsi:type="dcterms:W3CDTF">2025-02-12T10:03:51Z</dcterms:modified>
</cp:coreProperties>
</file>