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88" r:id="rId4"/>
    <p:sldId id="259" r:id="rId5"/>
    <p:sldId id="275" r:id="rId6"/>
    <p:sldId id="262" r:id="rId7"/>
    <p:sldId id="287" r:id="rId8"/>
    <p:sldId id="261" r:id="rId9"/>
    <p:sldId id="263" r:id="rId10"/>
    <p:sldId id="284" r:id="rId11"/>
    <p:sldId id="264" r:id="rId12"/>
    <p:sldId id="277" r:id="rId13"/>
    <p:sldId id="279" r:id="rId14"/>
    <p:sldId id="266" r:id="rId15"/>
    <p:sldId id="285" r:id="rId16"/>
    <p:sldId id="268" r:id="rId17"/>
    <p:sldId id="276" r:id="rId18"/>
    <p:sldId id="280" r:id="rId19"/>
    <p:sldId id="271" r:id="rId20"/>
    <p:sldId id="272" r:id="rId21"/>
    <p:sldId id="273" r:id="rId22"/>
    <p:sldId id="274" r:id="rId23"/>
    <p:sldId id="281" r:id="rId24"/>
    <p:sldId id="278" r:id="rId25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1" clrIdx="1">
    <p:extLst/>
  </p:cmAuthor>
  <p:cmAuthor id="2" name="Milena Radomirovic" initials="MR" lastIdx="24" clrIdx="2">
    <p:extLst/>
  </p:cmAuthor>
  <p:cmAuthor id="3" name="Tatjana Milivojevic" initials="TM" lastIdx="13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6933" autoAdjust="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G:\Gradjanski%20budzet%20primeri\gradjanski-budzet-pite-format%20NC%2025011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ser>
          <c:idx val="0"/>
          <c:order val="0"/>
          <c:explosion val="13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E86-4DB2-BB9D-FEC6D903DEF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0E86-4DB2-BB9D-FEC6D903DEF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E86-4DB2-BB9D-FEC6D903DEF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0E86-4DB2-BB9D-FEC6D903DEF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0E86-4DB2-BB9D-FEC6D903DEF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E86-4DB2-BB9D-FEC6D903DEFD}"/>
              </c:ext>
            </c:extLst>
          </c:dPt>
          <c:dLbls>
            <c:dLbl>
              <c:idx val="0"/>
              <c:layout>
                <c:manualLayout>
                  <c:x val="5.5744749645893566E-3"/>
                  <c:y val="0.1278930551869675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E86-4DB2-BB9D-FEC6D903DEFD}"/>
                </c:ext>
              </c:extLst>
            </c:dLbl>
            <c:dLbl>
              <c:idx val="1"/>
              <c:layout>
                <c:manualLayout>
                  <c:x val="-4.6930130368656335E-2"/>
                  <c:y val="8.831152599206149E-2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Донације и </a:t>
                    </a:r>
                  </a:p>
                  <a:p>
                    <a:r>
                      <a:rPr lang="sr-Cyrl-RS"/>
                      <a:t>трансфери
7%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2294387469080702"/>
                  <c:y val="5.963962758346715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86-4DB2-BB9D-FEC6D903DEFD}"/>
                </c:ext>
              </c:extLst>
            </c:dLbl>
            <c:dLbl>
              <c:idx val="3"/>
              <c:layout>
                <c:manualLayout>
                  <c:x val="-0.19522722217504013"/>
                  <c:y val="-1.416482939632545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1.3974772337718605E-2"/>
                  <c:y val="-0.1339959768499502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E86-4DB2-BB9D-FEC6D903DEFD}"/>
                </c:ext>
              </c:extLst>
            </c:dLbl>
            <c:dLbl>
              <c:idx val="5"/>
              <c:layout>
                <c:manualLayout>
                  <c:x val="0.24653312788906009"/>
                  <c:y val="-1.568627450980392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86-4DB2-BB9D-FEC6D903DEFD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'Prihodi i primanja'!$C$6:$C$11</c:f>
              <c:strCache>
                <c:ptCount val="6"/>
                <c:pt idx="0">
                  <c:v>Порески приходи</c:v>
                </c:pt>
                <c:pt idx="1">
                  <c:v>Донације и трансфери</c:v>
                </c:pt>
                <c:pt idx="2">
                  <c:v>Други приходи</c:v>
                </c:pt>
                <c:pt idx="3">
                  <c:v>Примања од продаје нефинансијске имовине</c:v>
                </c:pt>
                <c:pt idx="4">
                  <c:v>Примања од продаје финансијске имовине</c:v>
                </c:pt>
                <c:pt idx="5">
                  <c:v>Пренета средства из претходне године</c:v>
                </c:pt>
              </c:strCache>
            </c:strRef>
          </c:cat>
          <c:val>
            <c:numRef>
              <c:f>'Prihodi i primanja'!$D$6:$D$11</c:f>
              <c:numCache>
                <c:formatCode>#,##0</c:formatCode>
                <c:ptCount val="6"/>
                <c:pt idx="0">
                  <c:v>10814098897</c:v>
                </c:pt>
                <c:pt idx="1">
                  <c:v>708574500</c:v>
                </c:pt>
                <c:pt idx="2">
                  <c:v>1646430000</c:v>
                </c:pt>
                <c:pt idx="3">
                  <c:v>125688000</c:v>
                </c:pt>
                <c:pt idx="4">
                  <c:v>0</c:v>
                </c:pt>
                <c:pt idx="5">
                  <c:v>135000000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86-4DB2-BB9D-FEC6D903DE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187"/>
          <c:h val="0.47396905974988418"/>
        </c:manualLayout>
      </c:layout>
      <c:pie3DChart>
        <c:varyColors val="1"/>
        <c:ser>
          <c:idx val="0"/>
          <c:order val="0"/>
          <c:explosion val="15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187-400C-AE0C-D299E08B2F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187-400C-AE0C-D299E08B2FF7}"/>
              </c:ext>
            </c:extLst>
          </c:dPt>
          <c:dPt>
            <c:idx val="2"/>
            <c:bubble3D val="0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187-400C-AE0C-D299E08B2FF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187-400C-AE0C-D299E08B2FF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187-400C-AE0C-D299E08B2FF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187-400C-AE0C-D299E08B2FF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187-400C-AE0C-D299E08B2FF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9187-400C-AE0C-D299E08B2FF7}"/>
              </c:ext>
            </c:extLst>
          </c:dPt>
          <c:dLbls>
            <c:dLbl>
              <c:idx val="0"/>
              <c:layout>
                <c:manualLayout>
                  <c:x val="0.10888546481766821"/>
                  <c:y val="-8.470588235294117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87-400C-AE0C-D299E08B2FF7}"/>
                </c:ext>
              </c:extLst>
            </c:dLbl>
            <c:dLbl>
              <c:idx val="1"/>
              <c:layout>
                <c:manualLayout>
                  <c:x val="3.6979969183359017E-2"/>
                  <c:y val="0.138039215686274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87-400C-AE0C-D299E08B2FF7}"/>
                </c:ext>
              </c:extLst>
            </c:dLbl>
            <c:dLbl>
              <c:idx val="2"/>
              <c:layout>
                <c:manualLayout>
                  <c:x val="3.5452834100536769E-2"/>
                  <c:y val="6.881387420356259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87-400C-AE0C-D299E08B2FF7}"/>
                </c:ext>
              </c:extLst>
            </c:dLbl>
            <c:dLbl>
              <c:idx val="3"/>
              <c:layout>
                <c:manualLayout>
                  <c:x val="-8.6286594761171037E-2"/>
                  <c:y val="3.764705882352940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87-400C-AE0C-D299E08B2FF7}"/>
                </c:ext>
              </c:extLst>
            </c:dLbl>
            <c:dLbl>
              <c:idx val="4"/>
              <c:layout>
                <c:manualLayout>
                  <c:x val="-4.3143297380585519E-2"/>
                  <c:y val="-3.764705882352940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187-400C-AE0C-D299E08B2FF7}"/>
                </c:ext>
              </c:extLst>
            </c:dLbl>
            <c:dLbl>
              <c:idx val="5"/>
              <c:layout>
                <c:manualLayout>
                  <c:x val="-7.3959938366718034E-2"/>
                  <c:y val="-0.1286274509803921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187-400C-AE0C-D299E08B2FF7}"/>
                </c:ext>
              </c:extLst>
            </c:dLbl>
            <c:dLbl>
              <c:idx val="6"/>
              <c:layout>
                <c:manualLayout>
                  <c:x val="-6.1633281972265025E-3"/>
                  <c:y val="-0.1286274509803921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187-400C-AE0C-D299E08B2FF7}"/>
                </c:ext>
              </c:extLst>
            </c:dLbl>
            <c:dLbl>
              <c:idx val="7"/>
              <c:layout>
                <c:manualLayout>
                  <c:x val="7.6014381099126865E-2"/>
                  <c:y val="-0.1098039215686274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187-400C-AE0C-D299E08B2FF7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izdaci'!$C$6:$C$13</c:f>
              <c:strCache>
                <c:ptCount val="8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</c:strCache>
            </c:strRef>
          </c:cat>
          <c:val>
            <c:numRef>
              <c:f>'Rashodi i izdaci'!$D$6:$D$13</c:f>
              <c:numCache>
                <c:formatCode>#,##0</c:formatCode>
                <c:ptCount val="8"/>
                <c:pt idx="0">
                  <c:v>2998211000</c:v>
                </c:pt>
                <c:pt idx="1">
                  <c:v>4450043706</c:v>
                </c:pt>
                <c:pt idx="2">
                  <c:v>70100000</c:v>
                </c:pt>
                <c:pt idx="3">
                  <c:v>1318166000</c:v>
                </c:pt>
                <c:pt idx="4">
                  <c:v>432201000</c:v>
                </c:pt>
                <c:pt idx="5">
                  <c:v>764457000</c:v>
                </c:pt>
                <c:pt idx="6">
                  <c:v>3286612691</c:v>
                </c:pt>
                <c:pt idx="7">
                  <c:v>122000000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187-400C-AE0C-D299E08B2F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16"/>
          <c:y val="0.3758994708994709"/>
          <c:w val="0.40236148955495005"/>
          <c:h val="0.36484126984126986"/>
        </c:manualLayout>
      </c:layout>
      <c:pie3DChart>
        <c:varyColors val="1"/>
        <c:ser>
          <c:idx val="0"/>
          <c:order val="0"/>
          <c:explosion val="9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984-4F2A-A42B-3DE2BD54C65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984-4F2A-A42B-3DE2BD54C65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984-4F2A-A42B-3DE2BD54C65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984-4F2A-A42B-3DE2BD54C65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984-4F2A-A42B-3DE2BD54C65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984-4F2A-A42B-3DE2BD54C65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984-4F2A-A42B-3DE2BD54C65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984-4F2A-A42B-3DE2BD54C65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5984-4F2A-A42B-3DE2BD54C65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A-5984-4F2A-A42B-3DE2BD54C65C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2-5984-4F2A-A42B-3DE2BD54C65C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5984-4F2A-A42B-3DE2BD54C65C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8-5984-4F2A-A42B-3DE2BD54C65C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5984-4F2A-A42B-3DE2BD54C65C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6-5984-4F2A-A42B-3DE2BD54C65C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984-4F2A-A42B-3DE2BD54C65C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5984-4F2A-A42B-3DE2BD54C65C}"/>
              </c:ext>
            </c:extLst>
          </c:dPt>
          <c:dLbls>
            <c:dLbl>
              <c:idx val="0"/>
              <c:layout>
                <c:manualLayout>
                  <c:x val="9.6850482221552098E-2"/>
                  <c:y val="-0.19701818195063936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СТАНОВАЊЕ, </a:t>
                    </a:r>
                    <a:endParaRPr lang="sr-Latn-RS"/>
                  </a:p>
                  <a:p>
                    <a:r>
                      <a:rPr lang="sr-Cyrl-RS"/>
                      <a:t>УРБАНИЗАМ И </a:t>
                    </a:r>
                    <a:endParaRPr lang="sr-Latn-RS"/>
                  </a:p>
                  <a:p>
                    <a:r>
                      <a:rPr lang="sr-Cyrl-RS"/>
                      <a:t>ПРОСТОРНО </a:t>
                    </a:r>
                    <a:endParaRPr lang="sr-Latn-RS"/>
                  </a:p>
                  <a:p>
                    <a:r>
                      <a:rPr lang="sr-Cyrl-RS"/>
                      <a:t>ПЛАНИРАЊЕ
11%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84-4F2A-A42B-3DE2BD54C65C}"/>
                </c:ext>
              </c:extLst>
            </c:dLbl>
            <c:dLbl>
              <c:idx val="1"/>
              <c:layout>
                <c:manualLayout>
                  <c:x val="0.16709757116934099"/>
                  <c:y val="-0.26997045865577779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 КОМУНАЛНЕ </a:t>
                    </a:r>
                    <a:endParaRPr lang="sr-Latn-RS"/>
                  </a:p>
                  <a:p>
                    <a:r>
                      <a:rPr lang="sr-Cyrl-RS"/>
                      <a:t>ДЕЛАТНОСТИ 
8%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84-4F2A-A42B-3DE2BD54C65C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84-4F2A-A42B-3DE2BD54C65C}"/>
                </c:ext>
              </c:extLst>
            </c:dLbl>
            <c:dLbl>
              <c:idx val="3"/>
              <c:layout>
                <c:manualLayout>
                  <c:x val="0.12473076391766819"/>
                  <c:y val="-0.1322751322751322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84-4F2A-A42B-3DE2BD54C65C}"/>
                </c:ext>
              </c:extLst>
            </c:dLbl>
            <c:dLbl>
              <c:idx val="4"/>
              <c:layout>
                <c:manualLayout>
                  <c:x val="0.10535876475930972"/>
                  <c:y val="1.0582010582010581E-2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ПОЉОПРИВРЕДА</a:t>
                    </a:r>
                    <a:endParaRPr lang="sr-Latn-RS"/>
                  </a:p>
                  <a:p>
                    <a:r>
                      <a:rPr lang="sr-Cyrl-RS"/>
                      <a:t> И РУРАЛНИ РАЗВОЈ
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84-4F2A-A42B-3DE2BD54C65C}"/>
                </c:ext>
              </c:extLst>
            </c:dLbl>
            <c:dLbl>
              <c:idx val="5"/>
              <c:layout>
                <c:manualLayout>
                  <c:x val="0.10091780632684072"/>
                  <c:y val="0.12169312169312169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 ЗАШТИТА ЖИВОТНЕ</a:t>
                    </a:r>
                    <a:endParaRPr lang="sr-Latn-RS"/>
                  </a:p>
                  <a:p>
                    <a:r>
                      <a:rPr lang="sr-Cyrl-RS"/>
                      <a:t> СРЕДИНЕ
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84-4F2A-A42B-3DE2BD54C65C}"/>
                </c:ext>
              </c:extLst>
            </c:dLbl>
            <c:dLbl>
              <c:idx val="6"/>
              <c:layout>
                <c:manualLayout>
                  <c:x val="7.6538436782595642E-2"/>
                  <c:y val="0.2037037037037036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984-4F2A-A42B-3DE2BD54C65C}"/>
                </c:ext>
              </c:extLst>
            </c:dLbl>
            <c:dLbl>
              <c:idx val="7"/>
              <c:layout>
                <c:manualLayout>
                  <c:x val="-8.7915496161802123E-2"/>
                  <c:y val="0.1564065741329288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984-4F2A-A42B-3DE2BD54C65C}"/>
                </c:ext>
              </c:extLst>
            </c:dLbl>
            <c:dLbl>
              <c:idx val="8"/>
              <c:layout>
                <c:manualLayout>
                  <c:x val="-0.11192632035593929"/>
                  <c:y val="0.1327666689129258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984-4F2A-A42B-3DE2BD54C65C}"/>
                </c:ext>
              </c:extLst>
            </c:dLbl>
            <c:dLbl>
              <c:idx val="9"/>
              <c:layout>
                <c:manualLayout>
                  <c:x val="-0.27631344108302253"/>
                  <c:y val="9.52378869308003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984-4F2A-A42B-3DE2BD54C65C}"/>
                </c:ext>
              </c:extLst>
            </c:dLbl>
            <c:dLbl>
              <c:idx val="10"/>
              <c:layout>
                <c:manualLayout>
                  <c:x val="-0.24211009807984529"/>
                  <c:y val="-1.587301587301587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984-4F2A-A42B-3DE2BD54C65C}"/>
                </c:ext>
              </c:extLst>
            </c:dLbl>
            <c:dLbl>
              <c:idx val="11"/>
              <c:layout>
                <c:manualLayout>
                  <c:x val="-0.24755974582124604"/>
                  <c:y val="-0.12433862433862433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ЗДРАВСТВЕНА </a:t>
                    </a:r>
                    <a:endParaRPr lang="sr-Latn-RS"/>
                  </a:p>
                  <a:p>
                    <a:r>
                      <a:rPr lang="sr-Cyrl-RS"/>
                      <a:t>ЗАШТИТА
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984-4F2A-A42B-3DE2BD54C65C}"/>
                </c:ext>
              </c:extLst>
            </c:dLbl>
            <c:dLbl>
              <c:idx val="12"/>
              <c:layout>
                <c:manualLayout>
                  <c:x val="-0.17758502555601602"/>
                  <c:y val="-0.2142857142857142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984-4F2A-A42B-3DE2BD54C65C}"/>
                </c:ext>
              </c:extLst>
            </c:dLbl>
            <c:dLbl>
              <c:idx val="13"/>
              <c:layout>
                <c:manualLayout>
                  <c:x val="-0.17250960077358751"/>
                  <c:y val="-0.27513227513227512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РАЗВОЈ СПОРТА</a:t>
                    </a:r>
                    <a:endParaRPr lang="sr-Latn-RS"/>
                  </a:p>
                  <a:p>
                    <a:r>
                      <a:rPr lang="sr-Cyrl-RS"/>
                      <a:t> И ОМЛАДИНЕ
7%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984-4F2A-A42B-3DE2BD54C65C}"/>
                </c:ext>
              </c:extLst>
            </c:dLbl>
            <c:dLbl>
              <c:idx val="14"/>
              <c:layout>
                <c:manualLayout>
                  <c:x val="-0.20330770126070649"/>
                  <c:y val="-0.25876792378260338"/>
                </c:manualLayout>
              </c:layout>
              <c:tx>
                <c:rich>
                  <a:bodyPr/>
                  <a:lstStyle/>
                  <a:p>
                    <a:r>
                      <a:rPr lang="sr-Cyrl-RS" sz="800"/>
                      <a:t>ОПШТЕ УСЛУГЕ</a:t>
                    </a:r>
                    <a:endParaRPr lang="sr-Latn-RS" sz="800"/>
                  </a:p>
                  <a:p>
                    <a:r>
                      <a:rPr lang="sr-Cyrl-RS" sz="800"/>
                      <a:t> ЛОКАЛНЕ САМОУПРАВЕ
24%</a:t>
                    </a:r>
                    <a:endParaRPr lang="sr-Cyrl-R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5"/>
              <c:layout>
                <c:manualLayout>
                  <c:x val="-0.10604284709106399"/>
                  <c:y val="-0.2342790691744633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984-4F2A-A42B-3DE2BD54C65C}"/>
                </c:ext>
              </c:extLst>
            </c:dLbl>
            <c:dLbl>
              <c:idx val="16"/>
              <c:layout>
                <c:manualLayout>
                  <c:x val="4.795168261727533E-2"/>
                  <c:y val="-0.22154300706114621"/>
                </c:manualLayout>
              </c:layout>
              <c:tx>
                <c:rich>
                  <a:bodyPr/>
                  <a:lstStyle/>
                  <a:p>
                    <a:r>
                      <a:rPr lang="sr-Cyrl-RS"/>
                      <a:t>ЕНЕРГЕТСКА ЕФИКАСНОСТ</a:t>
                    </a:r>
                    <a:endParaRPr lang="sr-Latn-RS"/>
                  </a:p>
                  <a:p>
                    <a:r>
                      <a:rPr lang="sr-Cyrl-RS"/>
                      <a:t> И ОБНОВЉИВИ ИЗВОРИ ЕНЕРГИЈЕ
0%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984-4F2A-A42B-3DE2BD54C65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Programi!$E$5:$E$21</c:f>
              <c:numCache>
                <c:formatCode>#,##0</c:formatCode>
                <c:ptCount val="17"/>
                <c:pt idx="0">
                  <c:v>1200380148</c:v>
                </c:pt>
                <c:pt idx="1">
                  <c:v>1303074000</c:v>
                </c:pt>
                <c:pt idx="2">
                  <c:v>98850000</c:v>
                </c:pt>
                <c:pt idx="3">
                  <c:v>678693000</c:v>
                </c:pt>
                <c:pt idx="4">
                  <c:v>45050000</c:v>
                </c:pt>
                <c:pt idx="5">
                  <c:v>144549019</c:v>
                </c:pt>
                <c:pt idx="6">
                  <c:v>2065545000</c:v>
                </c:pt>
                <c:pt idx="7">
                  <c:v>1237988000</c:v>
                </c:pt>
                <c:pt idx="8">
                  <c:v>556310000</c:v>
                </c:pt>
                <c:pt idx="9">
                  <c:v>282784000</c:v>
                </c:pt>
                <c:pt idx="10">
                  <c:v>744226000</c:v>
                </c:pt>
                <c:pt idx="11">
                  <c:v>48100000</c:v>
                </c:pt>
                <c:pt idx="12">
                  <c:v>1011845987</c:v>
                </c:pt>
                <c:pt idx="13">
                  <c:v>484783000</c:v>
                </c:pt>
                <c:pt idx="14">
                  <c:v>3193476000</c:v>
                </c:pt>
                <c:pt idx="15">
                  <c:v>149827000</c:v>
                </c:pt>
                <c:pt idx="16">
                  <c:v>196310243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5984-4F2A-A42B-3DE2BD54C6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 smtClean="0"/>
            <a:t>Скупштина града</a:t>
          </a:r>
        </a:p>
        <a:p>
          <a:r>
            <a:rPr lang="sr-Cyrl-RS" sz="1600" dirty="0" smtClean="0"/>
            <a:t>Градоначелник</a:t>
          </a:r>
        </a:p>
        <a:p>
          <a:r>
            <a:rPr lang="sr-Cyrl-RS" sz="1600" dirty="0" smtClean="0"/>
            <a:t>Градско веће</a:t>
          </a:r>
        </a:p>
        <a:p>
          <a:r>
            <a:rPr lang="sr-Cyrl-RS" sz="1600" dirty="0" smtClean="0"/>
            <a:t>Градске управе</a:t>
          </a:r>
        </a:p>
        <a:p>
          <a:endParaRPr lang="sr-Cyrl-RS" sz="1600" dirty="0" smtClean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 - Јавна предшколска установа „Пчелица“</a:t>
          </a:r>
          <a:endParaRPr lang="sr-Cyrl-RS" sz="1100" dirty="0">
            <a:solidFill>
              <a:schemeClr val="accent1">
                <a:lumMod val="75000"/>
              </a:schemeClr>
            </a:solidFill>
          </a:endParaRP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- Установе </a:t>
          </a:r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културе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- Установа  за физичку културу СЦ „Чаир“</a:t>
          </a:r>
          <a:endParaRPr lang="sr-Cyrl-RS" sz="1100" dirty="0">
            <a:solidFill>
              <a:schemeClr val="accent1">
                <a:lumMod val="75000"/>
              </a:schemeClr>
            </a:solidFill>
          </a:endParaRP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- Туристичка </a:t>
          </a:r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организација </a:t>
          </a:r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Ниш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- Установе социјалне заштите</a:t>
          </a:r>
          <a:endParaRPr lang="sr-Cyrl-RS" sz="1100" dirty="0">
            <a:solidFill>
              <a:schemeClr val="accent1">
                <a:lumMod val="75000"/>
              </a:schemeClr>
            </a:solidFill>
          </a:endParaRP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 smtClean="0"/>
            <a:t>- Основне </a:t>
          </a:r>
          <a:r>
            <a:rPr lang="sr-Cyrl-RS" sz="1200" dirty="0"/>
            <a:t>школе </a:t>
          </a:r>
        </a:p>
        <a:p>
          <a:r>
            <a:rPr lang="sr-Cyrl-RS" sz="1200" dirty="0" smtClean="0"/>
            <a:t>- Средње школе</a:t>
          </a:r>
        </a:p>
        <a:p>
          <a:endParaRPr lang="sr-Cyrl-RS" sz="1200" dirty="0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sr-Latn-R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sr-Latn-R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64800" custScaleY="183257" custLinFactNeighborX="-9579" custLinFactNeighborY="1590">
        <dgm:presLayoutVars>
          <dgm:chMax val="0"/>
          <dgm:chPref val="0"/>
        </dgm:presLayoutVars>
      </dgm:prSet>
      <dgm:spPr/>
      <dgm:t>
        <a:bodyPr/>
        <a:lstStyle/>
        <a:p>
          <a:endParaRPr lang="sr-Latn-R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 custScaleX="159930" custScaleY="132392">
        <dgm:presLayoutVars>
          <dgm:chMax val="0"/>
          <dgm:chPref val="0"/>
        </dgm:presLayoutVars>
      </dgm:prSet>
      <dgm:spPr/>
      <dgm:t>
        <a:bodyPr/>
        <a:lstStyle/>
        <a:p>
          <a:endParaRPr lang="sr-Latn-R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</a:t>
          </a:r>
          <a:r>
            <a:rPr lang="sr-Cyrl-RS" sz="1400" dirty="0" smtClean="0"/>
            <a:t>20</a:t>
          </a:r>
          <a:r>
            <a:rPr lang="sr-Latn-RS" sz="1400" dirty="0" smtClean="0"/>
            <a:t>2</a:t>
          </a:r>
          <a:r>
            <a:rPr lang="sr-Cyrl-RS" sz="1400" dirty="0" smtClean="0"/>
            <a:t>3.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</a:t>
          </a:r>
          <a:r>
            <a:rPr lang="sr-Cyrl-RS" sz="1400" dirty="0" smtClean="0"/>
            <a:t>развоја града</a:t>
          </a:r>
          <a:endParaRPr lang="sr-Latn-RS" sz="1400" dirty="0">
            <a:solidFill>
              <a:srgbClr val="FF0000"/>
            </a:solidFill>
          </a:endParaRPr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sr-Latn-R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sr-Latn-R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sr-Latn-R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sr-Latn-R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sr-Latn-R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sr-Latn-R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sr-Latn-R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sr-Latn-R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sr-Latn-R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sr-Latn-R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sr-Latn-R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F884CF4-1E4C-423F-AE7B-0BAC3D97360D}">
      <dgm:prSet/>
      <dgm:spPr>
        <a:solidFill>
          <a:srgbClr val="FFC000"/>
        </a:solidFill>
      </dgm:spPr>
      <dgm:t>
        <a:bodyPr/>
        <a:lstStyle/>
        <a:p>
          <a:r>
            <a:rPr lang="sr-Cyrl-RS" dirty="0"/>
            <a:t>Средства из буџета града </a:t>
          </a:r>
          <a:r>
            <a:rPr lang="sr-Cyrl-RS" dirty="0" smtClean="0">
              <a:solidFill>
                <a:schemeClr val="bg1"/>
              </a:solidFill>
            </a:rPr>
            <a:t>13.306.791.397</a:t>
          </a:r>
          <a:endParaRPr lang="en-US" dirty="0">
            <a:solidFill>
              <a:schemeClr val="bg1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sr-Cyrl-RS" dirty="0"/>
            <a:t>Пренета средства из ранијих </a:t>
          </a:r>
          <a:r>
            <a:rPr lang="sr-Cyrl-RS" dirty="0" smtClean="0"/>
            <a:t>година</a:t>
          </a:r>
        </a:p>
        <a:p>
          <a:r>
            <a:rPr lang="sr-Cyrl-RS" dirty="0" smtClean="0">
              <a:solidFill>
                <a:schemeClr val="bg1"/>
              </a:solidFill>
            </a:rPr>
            <a:t>135.000.000</a:t>
          </a:r>
          <a:endParaRPr lang="en-US" dirty="0">
            <a:solidFill>
              <a:schemeClr val="bg1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092009B7-2960-442B-A6FB-0D8F25F4F5CA}">
      <dgm:prSet/>
      <dgm:spPr>
        <a:solidFill>
          <a:srgbClr val="92D050"/>
        </a:solidFill>
      </dgm:spPr>
      <dgm:t>
        <a:bodyPr/>
        <a:lstStyle/>
        <a:p>
          <a:r>
            <a:rPr lang="sr-Cyrl-RS" dirty="0"/>
            <a:t>Укупан буџет града </a:t>
          </a:r>
          <a:r>
            <a:rPr lang="sr-Cyrl-RS" dirty="0" smtClean="0">
              <a:solidFill>
                <a:schemeClr val="bg1"/>
              </a:solidFill>
            </a:rPr>
            <a:t>13.441.791.397</a:t>
          </a:r>
          <a:endParaRPr lang="en-US" dirty="0">
            <a:solidFill>
              <a:schemeClr val="bg1"/>
            </a:solidFill>
          </a:endParaRPr>
        </a:p>
      </dgm:t>
    </dgm:pt>
    <dgm:pt modelId="{15C2B52E-4F55-4082-BB1C-94031D560EB4}" type="sibTrans" cxnId="{521ED7ED-3B46-4CE8-992A-CAB92204B1C6}">
      <dgm:prSet/>
      <dgm:spPr/>
      <dgm:t>
        <a:bodyPr/>
        <a:lstStyle/>
        <a:p>
          <a:endParaRPr lang="en-US"/>
        </a:p>
      </dgm:t>
    </dgm:pt>
    <dgm:pt modelId="{9B9E4606-8918-432D-AF17-F974BFE575C6}" type="parTrans" cxnId="{521ED7ED-3B46-4CE8-992A-CAB92204B1C6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D96E659A-663E-485D-BF89-FD74BE74A5C4}" type="pres">
      <dgm:prSet presAssocID="{1F884CF4-1E4C-423F-AE7B-0BAC3D97360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2"/>
      <dgm:spPr/>
      <dgm:t>
        <a:bodyPr/>
        <a:lstStyle/>
        <a:p>
          <a:endParaRPr lang="sr-Latn-R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2" custScaleX="85197" custScaleY="95071"/>
      <dgm:spPr/>
      <dgm:t>
        <a:bodyPr/>
        <a:lstStyle/>
        <a:p>
          <a:endParaRPr lang="sr-Latn-R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2DB98FF9-EDB5-4EEE-AFA3-A57C7337F497}" type="pres">
      <dgm:prSet presAssocID="{092009B7-2960-442B-A6FB-0D8F25F4F5CA}" presName="node" presStyleLbl="node1" presStyleIdx="2" presStyleCnt="3" custScaleX="120163" custScaleY="9747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20F83DCD-3158-453F-967C-EBC1245F7DD9}" type="presOf" srcId="{092009B7-2960-442B-A6FB-0D8F25F4F5CA}" destId="{2DB98FF9-EDB5-4EEE-AFA3-A57C7337F497}" srcOrd="0" destOrd="0" presId="urn:microsoft.com/office/officeart/2005/8/layout/equation1"/>
    <dgm:cxn modelId="{521ED7ED-3B46-4CE8-992A-CAB92204B1C6}" srcId="{028ECFAC-63B3-40F0-9E03-B31D365E432C}" destId="{092009B7-2960-442B-A6FB-0D8F25F4F5CA}" srcOrd="2" destOrd="0" parTransId="{9B9E4606-8918-432D-AF17-F974BFE575C6}" sibTransId="{15C2B52E-4F55-4082-BB1C-94031D560EB4}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2EA15DB9-4691-4655-BBAA-3AC0D32206B3}" type="presParOf" srcId="{688A0EC4-0F6D-4987-959D-CA5F27B3CF24}" destId="{2DB98FF9-EDB5-4EEE-AFA3-A57C7337F497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</a:t>
          </a:r>
          <a:r>
            <a:rPr lang="ru-RU" altLang="en-US" sz="1400" dirty="0" smtClean="0">
              <a:latin typeface="Calibri" panose="020F0502020204030204" pitchFamily="34" charset="0"/>
            </a:rPr>
            <a:t>градском </a:t>
          </a:r>
          <a:r>
            <a:rPr lang="ru-RU" altLang="en-US" sz="1400" dirty="0">
              <a:latin typeface="Calibri" panose="020F0502020204030204" pitchFamily="34" charset="0"/>
            </a:rPr>
            <a:t>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</a:t>
          </a:r>
          <a:r>
            <a:rPr lang="sr-Cyrl-RS" altLang="en-US" sz="1400" dirty="0" smtClean="0">
              <a:latin typeface="Calibri" panose="020F0502020204030204" pitchFamily="34" charset="0"/>
            </a:rPr>
            <a:t>кршења </a:t>
          </a:r>
          <a:r>
            <a:rPr lang="sr-Cyrl-RS" altLang="en-US" sz="1400" dirty="0">
              <a:latin typeface="Calibri" panose="020F0502020204030204" pitchFamily="34" charset="0"/>
            </a:rPr>
            <a:t>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града.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града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D90891A-5CA6-46E0-9B94-066929D862D5}" type="presOf" srcId="{28888755-727E-436B-B2F2-DA7896544A65}" destId="{9312B733-3AEB-49F6-8245-08553BA2949B}" srcOrd="0" destOrd="0" presId="urn:diagrams.loki3.com/BracketList"/>
    <dgm:cxn modelId="{53E397A2-7CAD-4A4C-ABDE-885D92961EB2}" type="presOf" srcId="{FE2BA0E8-81AC-463B-B498-EF464F5BCE06}" destId="{9893D59A-7FEC-486D-89C4-D28135F6121C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F06063E2-D018-4F42-A342-274E0902DE34}" type="presOf" srcId="{A22D28D0-C0EE-4FAC-9411-A8A4995FB17B}" destId="{B43D6F8D-5103-4DCA-8971-053A6B7A987B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E9154DB6-8B71-4C47-A778-19BA49538396}" type="presOf" srcId="{92FD0664-EE76-4121-BE7B-68FC1EE5F4D7}" destId="{C6BA9D27-2D60-4BA7-98A9-E18E57FDB6CB}" srcOrd="0" destOrd="0" presId="urn:diagrams.loki3.com/BracketList"/>
    <dgm:cxn modelId="{28FEEFA5-6DE3-40CA-B954-F6DBC6F9FAD9}" type="presOf" srcId="{26EF48C7-6381-4355-B03F-DD441AE957C7}" destId="{EFAACCF6-3A6A-4536-89B0-F0A7C44F6BE1}" srcOrd="0" destOrd="0" presId="urn:diagrams.loki3.com/BracketList"/>
    <dgm:cxn modelId="{1021894C-289A-4B28-BA0D-6767C27230B8}" type="presOf" srcId="{D45E583C-4AAD-40D2-9D24-9A0A68141567}" destId="{7BB6658A-32E0-42C7-B82A-240BF45CF27D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B07D637A-714A-406B-993E-0E5A5B39956B}" type="presOf" srcId="{E1B79EE1-1157-4302-AB0B-8FEDC81165FD}" destId="{F40D94EA-52E0-4740-A924-EAF350BDF213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87FAF999-9E08-4A6A-A6D7-11D7E30AC118}" type="presOf" srcId="{EEA47F19-311D-44B3-AAA4-35C98BD4844B}" destId="{EFEB1020-9C17-48DC-BBE0-54FA743F9F75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sr-Latn-RS" dirty="0" smtClean="0">
              <a:solidFill>
                <a:schemeClr val="tx1"/>
              </a:solidFill>
            </a:rPr>
            <a:t>13.441.791.397</a:t>
          </a:r>
          <a:r>
            <a:rPr lang="sr-Cyrl-RS" dirty="0" smtClean="0">
              <a:solidFill>
                <a:schemeClr val="tx1"/>
              </a:solidFill>
            </a:rPr>
            <a:t> </a:t>
          </a:r>
          <a:r>
            <a:rPr lang="sr-Cyrl-RS" dirty="0">
              <a:solidFill>
                <a:schemeClr val="tx1"/>
              </a:solidFill>
            </a:rPr>
            <a:t>динара</a:t>
          </a:r>
          <a:endParaRPr lang="en-US" dirty="0">
            <a:solidFill>
              <a:schemeClr val="tx1"/>
            </a:solidFill>
          </a:endParaRPr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</a:t>
          </a:r>
          <a:r>
            <a:rPr lang="sr-Cyrl-RS" dirty="0" smtClean="0"/>
            <a:t>10.814.098.897</a:t>
          </a:r>
          <a:r>
            <a:rPr lang="sr-Cyrl-RS" dirty="0" smtClean="0">
              <a:solidFill>
                <a:schemeClr val="tx1"/>
              </a:solidFill>
            </a:rPr>
            <a:t>    </a:t>
          </a:r>
          <a:r>
            <a:rPr lang="sr-Cyrl-RS" dirty="0">
              <a:solidFill>
                <a:schemeClr val="tx1"/>
              </a:solidFill>
            </a:rPr>
            <a:t>д</a:t>
          </a:r>
          <a:r>
            <a:rPr lang="sr-Cyrl-RS" dirty="0"/>
            <a:t>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 smtClean="0"/>
            <a:t>Донације и трансфери  динара 708.574.500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приходи  </a:t>
          </a:r>
          <a:r>
            <a:rPr lang="sr-Latn-RS" dirty="0" smtClean="0">
              <a:solidFill>
                <a:schemeClr val="tx1"/>
              </a:solidFill>
            </a:rPr>
            <a:t>1.658.430.000</a:t>
          </a:r>
          <a:r>
            <a:rPr lang="sr-Cyrl-RS" dirty="0" smtClean="0">
              <a:solidFill>
                <a:schemeClr val="tx1"/>
              </a:solidFill>
            </a:rPr>
            <a:t> </a:t>
          </a:r>
          <a:r>
            <a:rPr lang="sr-Cyrl-RS" dirty="0" smtClean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/>
            <a:t>Примања од продаје нефинансијске имовине  </a:t>
          </a:r>
          <a:r>
            <a:rPr lang="sr-Cyrl-RS" dirty="0" smtClean="0"/>
            <a:t>125.688.000</a:t>
          </a:r>
          <a:r>
            <a:rPr lang="sr-Cyrl-RS" dirty="0" smtClean="0">
              <a:solidFill>
                <a:schemeClr val="tx1"/>
              </a:solidFill>
            </a:rPr>
            <a:t> </a:t>
          </a:r>
          <a:r>
            <a:rPr lang="sr-Cyrl-RS" dirty="0" smtClean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Примања од продаје </a:t>
          </a:r>
          <a:r>
            <a:rPr lang="sr-Cyrl-RS" dirty="0" smtClean="0"/>
            <a:t>финасијске </a:t>
          </a:r>
          <a:r>
            <a:rPr lang="sr-Cyrl-RS" dirty="0">
              <a:solidFill>
                <a:schemeClr val="tx1"/>
              </a:solidFill>
            </a:rPr>
            <a:t>имовине  </a:t>
          </a:r>
          <a:r>
            <a:rPr lang="sr-Cyrl-RS" dirty="0" smtClean="0">
              <a:solidFill>
                <a:schemeClr val="tx1"/>
              </a:solidFill>
            </a:rPr>
            <a:t>0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 smtClean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ранијих година</a:t>
          </a:r>
          <a:r>
            <a:rPr lang="sr-Latn-RS" sz="1000" dirty="0"/>
            <a:t> </a:t>
          </a:r>
          <a:r>
            <a:rPr lang="sr-Cyrl-RS" sz="1000" dirty="0" smtClean="0"/>
            <a:t>135.000.000 </a:t>
          </a:r>
          <a:r>
            <a:rPr lang="sr-Latn-RS" sz="1000" dirty="0" smtClean="0"/>
            <a:t> </a:t>
          </a:r>
          <a:r>
            <a:rPr lang="sr-Cyrl-RS" sz="1000" dirty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  <dgm:t>
        <a:bodyPr/>
        <a:lstStyle/>
        <a:p>
          <a:endParaRPr lang="sr-Latn-R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</a:t>
          </a:r>
          <a:r>
            <a:rPr lang="sr-Cyrl-RS" sz="1400" dirty="0" smtClean="0"/>
            <a:t>код других </a:t>
          </a:r>
          <a:r>
            <a:rPr lang="sr-Cyrl-RS" sz="1400" dirty="0"/>
            <a:t>буџетских </a:t>
          </a:r>
          <a:r>
            <a:rPr lang="sr-Cyrl-RS" sz="1400" dirty="0" smtClean="0"/>
            <a:t>корисника 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</a:t>
          </a:r>
          <a:r>
            <a:rPr lang="ru-RU" sz="1400" dirty="0" smtClean="0"/>
            <a:t>градског и приградског </a:t>
          </a:r>
          <a:r>
            <a:rPr lang="ru-RU" sz="1400" dirty="0"/>
            <a:t>превоза и </a:t>
          </a:r>
          <a:r>
            <a:rPr lang="ru-RU" sz="1400" dirty="0" smtClean="0"/>
            <a:t>субвенције </a:t>
          </a:r>
          <a:r>
            <a:rPr lang="ru-RU" sz="1400" dirty="0"/>
            <a:t>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</dgm:ptLst>
  <dgm:cxnLst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913F8910-4C80-476B-BB1A-84CDC766C5E5}" type="presOf" srcId="{EEA47F19-311D-44B3-AAA4-35C98BD4844B}" destId="{EFEB1020-9C17-48DC-BBE0-54FA743F9F75}" srcOrd="0" destOrd="0" presId="urn:diagrams.loki3.com/BracketList"/>
    <dgm:cxn modelId="{EC0075EB-3DC2-4074-AA80-170858192B86}" type="presOf" srcId="{28888755-727E-436B-B2F2-DA7896544A65}" destId="{9312B733-3AEB-49F6-8245-08553BA2949B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4A72B881-7734-4A48-B974-4165271D16B3}" type="presOf" srcId="{A22D28D0-C0EE-4FAC-9411-A8A4995FB17B}" destId="{B43D6F8D-5103-4DCA-8971-053A6B7A987B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1EC38B43-666B-4E38-81B7-8A080ED8DA87}" type="presOf" srcId="{0C844461-76DE-4FEA-A87D-23440AD6FC2E}" destId="{C6144CDB-22C1-4337-9F95-C3A522A707D1}" srcOrd="0" destOrd="0" presId="urn:diagrams.loki3.com/BracketList"/>
    <dgm:cxn modelId="{C314BF9B-D2C0-49FD-8192-2D4E8F24E524}" type="presOf" srcId="{E1B79EE1-1157-4302-AB0B-8FEDC81165FD}" destId="{F40D94EA-52E0-4740-A924-EAF350BDF213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125639C7-B690-4F53-A1C9-BB18BE26EFFF}" type="presOf" srcId="{FE2BA0E8-81AC-463B-B498-EF464F5BCE06}" destId="{9893D59A-7FEC-486D-89C4-D28135F6121C}" srcOrd="0" destOrd="0" presId="urn:diagrams.loki3.com/BracketList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E8F8E3A6-DE2E-43A3-A54F-79C8F4CD16F2}" type="presOf" srcId="{92FD0664-EE76-4121-BE7B-68FC1EE5F4D7}" destId="{C6BA9D27-2D60-4BA7-98A9-E18E57FDB6CB}" srcOrd="0" destOrd="0" presId="urn:diagrams.loki3.com/BracketList"/>
    <dgm:cxn modelId="{1A66DD3E-AD41-4FBE-A90F-6733EF188F32}" type="presOf" srcId="{26EF48C7-6381-4355-B03F-DD441AE957C7}" destId="{EFAACCF6-3A6A-4536-89B0-F0A7C44F6BE1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CAC21658-3423-481C-AF27-E9996CB921F1}" type="presOf" srcId="{D45E583C-4AAD-40D2-9D24-9A0A68141567}" destId="{7BB6658A-32E0-42C7-B82A-240BF45CF27D}" srcOrd="0" destOrd="0" presId="urn:diagrams.loki3.com/BracketList"/>
    <dgm:cxn modelId="{6CADC6AF-E4D1-4118-B6AD-2936E20B24E4}" type="presOf" srcId="{E1AD8724-28DC-48C5-B75E-B0D1F33E6279}" destId="{939B76D1-BB33-4E50-9ECD-839FB5787B9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592F709B-0D71-4665-94FE-FCFCC1F99F37}" type="presOf" srcId="{48096665-F98A-4372-9642-AA104F5D458A}" destId="{B471A916-B6F4-4017-A447-E2C98CEE19B9}" srcOrd="0" destOrd="0" presId="urn:diagrams.loki3.com/BracketList"/>
    <dgm:cxn modelId="{45E7555C-A21A-4EDC-9BCD-7FDE66998A88}" type="presOf" srcId="{4B4A2A45-FFA7-47F5-A99D-A2DFD7698107}" destId="{9A05939C-6B40-4C32-897A-4A6DC3E71E5B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sr-Cyrl-RS" dirty="0" smtClean="0">
              <a:solidFill>
                <a:schemeClr val="bg1"/>
              </a:solidFill>
            </a:rPr>
            <a:t>13.441.791.397</a:t>
          </a:r>
          <a:endParaRPr lang="en-US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sr-Cyrl-RS" dirty="0" smtClean="0">
              <a:solidFill>
                <a:schemeClr val="bg1"/>
              </a:solidFill>
            </a:rPr>
            <a:t>4.450.043.706</a:t>
          </a:r>
          <a:r>
            <a:rPr lang="ru-RU" dirty="0" smtClean="0">
              <a:solidFill>
                <a:schemeClr val="bg1"/>
              </a:solidFill>
            </a:rPr>
            <a:t> </a:t>
          </a:r>
          <a:r>
            <a:rPr lang="ru-RU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Cyrl-RS" dirty="0" smtClean="0">
              <a:solidFill>
                <a:schemeClr val="bg1"/>
              </a:solidFill>
            </a:rPr>
            <a:t>70.100.000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chemeClr val="bg1"/>
              </a:solidFill>
            </a:rPr>
            <a:t>3.286.612.691 динара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sr-Cyrl-RS" dirty="0" smtClean="0">
              <a:solidFill>
                <a:schemeClr val="bg1"/>
              </a:solidFill>
            </a:rPr>
            <a:t>2.998.211.000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помоћ </a:t>
          </a:r>
          <a:r>
            <a:rPr lang="sr-Cyrl-RS" dirty="0" smtClean="0">
              <a:solidFill>
                <a:schemeClr val="bg1"/>
              </a:solidFill>
            </a:rPr>
            <a:t>432.201.000 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sr-Cyrl-RS" dirty="0" smtClean="0">
              <a:solidFill>
                <a:schemeClr val="bg1"/>
              </a:solidFill>
            </a:rPr>
            <a:t>1.318.166.000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</a:t>
          </a:r>
          <a:r>
            <a:rPr lang="sr-Cyrl-RS" dirty="0" smtClean="0">
              <a:solidFill>
                <a:schemeClr val="bg1"/>
              </a:solidFill>
            </a:rPr>
            <a:t>расходи </a:t>
          </a:r>
          <a:r>
            <a:rPr lang="sr-Latn-RS" dirty="0" smtClean="0">
              <a:solidFill>
                <a:schemeClr val="bg1"/>
              </a:solidFill>
            </a:rPr>
            <a:t>764.457.000</a:t>
          </a:r>
          <a:r>
            <a:rPr lang="sr-Cyrl-RS" dirty="0" smtClean="0">
              <a:solidFill>
                <a:schemeClr val="bg1"/>
              </a:solidFill>
            </a:rPr>
            <a:t> 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sr-Cyrl-RS" dirty="0" smtClean="0">
              <a:solidFill>
                <a:schemeClr val="bg1"/>
              </a:solidFill>
            </a:rPr>
            <a:t> 122.000.000 динара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r-Latn-R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sr-Latn-RS"/>
        </a:p>
      </dgm:t>
    </dgm:pt>
    <dgm:pt modelId="{73F305AC-CFDC-45B1-8AB8-6FABD1C99179}" type="pres">
      <dgm:prSet presAssocID="{A7091EAC-498C-4E8C-B46B-331B042A0C75}" presName="node" presStyleLbl="node1" presStyleIdx="0" presStyleCnt="8" custScaleX="141131" custScaleY="14091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8"/>
      <dgm:spPr/>
      <dgm:t>
        <a:bodyPr/>
        <a:lstStyle/>
        <a:p>
          <a:endParaRPr lang="sr-Latn-RS"/>
        </a:p>
      </dgm:t>
    </dgm:pt>
    <dgm:pt modelId="{A14630AA-C1BD-4A7E-B665-0A7C9B6C19C9}" type="pres">
      <dgm:prSet presAssocID="{3FA5C700-C8EE-4CAC-8DA0-0BA7CA952C72}" presName="node" presStyleLbl="node1" presStyleIdx="1" presStyleCnt="8" custScaleX="131953" custScaleY="129967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8"/>
      <dgm:spPr/>
      <dgm:t>
        <a:bodyPr/>
        <a:lstStyle/>
        <a:p>
          <a:endParaRPr lang="sr-Latn-RS"/>
        </a:p>
      </dgm:t>
    </dgm:pt>
    <dgm:pt modelId="{E43F7264-94BE-4E7E-8A98-A0D70BB3AF06}" type="pres">
      <dgm:prSet presAssocID="{4746DA87-483C-4B84-9A22-BC58F96CB23A}" presName="node" presStyleLbl="node1" presStyleIdx="2" presStyleCnt="8" custScaleX="121003" custScaleY="119208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8"/>
      <dgm:spPr/>
      <dgm:t>
        <a:bodyPr/>
        <a:lstStyle/>
        <a:p>
          <a:endParaRPr lang="sr-Latn-RS"/>
        </a:p>
      </dgm:t>
    </dgm:pt>
    <dgm:pt modelId="{115526CD-270E-4C52-A164-15F2B6F9FE39}" type="pres">
      <dgm:prSet presAssocID="{8329AE49-ECD5-4C13-B90F-CA83B6E6F994}" presName="node" presStyleLbl="node1" presStyleIdx="3" presStyleCnt="8" custScaleX="120594" custScaleY="11631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8"/>
      <dgm:spPr/>
      <dgm:t>
        <a:bodyPr/>
        <a:lstStyle/>
        <a:p>
          <a:endParaRPr lang="sr-Latn-RS"/>
        </a:p>
      </dgm:t>
    </dgm:pt>
    <dgm:pt modelId="{5101AD7C-EA94-402A-A388-0FD916639D60}" type="pres">
      <dgm:prSet presAssocID="{9C6F0069-43DC-402D-BD84-1006528FCE04}" presName="node" presStyleLbl="node1" presStyleIdx="4" presStyleCnt="8" custScaleX="117384" custScaleY="118966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8"/>
      <dgm:spPr/>
      <dgm:t>
        <a:bodyPr/>
        <a:lstStyle/>
        <a:p>
          <a:endParaRPr lang="sr-Latn-RS"/>
        </a:p>
      </dgm:t>
    </dgm:pt>
    <dgm:pt modelId="{D19ADD6D-9F0A-4766-B637-BB2D5495A9BB}" type="pres">
      <dgm:prSet presAssocID="{ED01A515-5448-4A3E-A2EC-575448D0F5AA}" presName="node" presStyleLbl="node1" presStyleIdx="5" presStyleCnt="8" custScaleX="113767" custScaleY="116316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8"/>
      <dgm:spPr/>
      <dgm:t>
        <a:bodyPr/>
        <a:lstStyle/>
        <a:p>
          <a:endParaRPr lang="sr-Latn-RS"/>
        </a:p>
      </dgm:t>
    </dgm:pt>
    <dgm:pt modelId="{4F05B281-B6DB-45BB-A427-1BF92AADC139}" type="pres">
      <dgm:prSet presAssocID="{AE26BF5A-34A6-4192-8BEA-D9ECFB941642}" presName="node" presStyleLbl="node1" presStyleIdx="6" presStyleCnt="8" custScaleX="112359" custScaleY="125494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8"/>
      <dgm:spPr/>
      <dgm:t>
        <a:bodyPr/>
        <a:lstStyle/>
        <a:p>
          <a:endParaRPr lang="sr-Latn-RS"/>
        </a:p>
      </dgm:t>
    </dgm:pt>
    <dgm:pt modelId="{2D6C03BD-4023-431E-84F6-C080A9961C8A}" type="pres">
      <dgm:prSet presAssocID="{91651A17-950C-49EC-8C35-2517548AE9E6}" presName="node" presStyleLbl="node1" presStyleIdx="7" presStyleCnt="8" custScaleX="134628" custScaleY="131362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sr-Latn-R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8"/>
      <dgm:spPr/>
      <dgm:t>
        <a:bodyPr/>
        <a:lstStyle/>
        <a:p>
          <a:endParaRPr lang="sr-Latn-RS"/>
        </a:p>
      </dgm:t>
    </dgm:pt>
  </dgm:ptLst>
  <dgm:cxnLst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103141" y="317587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Скупштина града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Градоначелник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Градско веће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Градске управе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600" kern="1200" dirty="0" smtClean="0"/>
        </a:p>
      </dsp:txBody>
      <dsp:txXfrm>
        <a:off x="1583166" y="797602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2973393" y="168251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110200" y="3351802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591881" y="1647833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328790" y="3632862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185181" y="686334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353077" y="219769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352744" y="375814"/>
          <a:ext cx="2196101" cy="2441276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 - Јавна предшколска установа „Пчелица“</a:t>
          </a:r>
          <a:endParaRPr lang="sr-Cyrl-RS" sz="1100" kern="1200" dirty="0">
            <a:solidFill>
              <a:schemeClr val="accent1">
                <a:lumMod val="75000"/>
              </a:schemeClr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- Установе </a:t>
          </a: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културе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- Установа  за физичку културу СЦ „Чаир“</a:t>
          </a:r>
          <a:endParaRPr lang="sr-Cyrl-RS" sz="1100" kern="1200" dirty="0">
            <a:solidFill>
              <a:schemeClr val="accent1">
                <a:lumMod val="75000"/>
              </a:schemeClr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- Туристичка </a:t>
          </a: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организација </a:t>
          </a: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Ниш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- Установе социјалне заштите</a:t>
          </a:r>
          <a:endParaRPr lang="sr-Cyrl-RS" sz="11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-31132" y="733331"/>
        <a:ext cx="1552877" cy="1726242"/>
      </dsp:txXfrm>
    </dsp:sp>
    <dsp:sp modelId="{D4397D2C-6DDE-4A42-9855-5F94ADD7F1F8}">
      <dsp:nvSpPr>
        <dsp:cNvPr id="0" name=""/>
        <dsp:cNvSpPr/>
      </dsp:nvSpPr>
      <dsp:spPr>
        <a:xfrm>
          <a:off x="2604585" y="697822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203981" y="2631923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317540" y="66603"/>
          <a:ext cx="2131204" cy="1763673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/>
            <a:t>- Основне </a:t>
          </a:r>
          <a:r>
            <a:rPr lang="sr-Cyrl-RS" sz="1200" kern="1200" dirty="0"/>
            <a:t>школе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/>
            <a:t>- Средње школе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1200" kern="1200" dirty="0"/>
        </a:p>
      </dsp:txBody>
      <dsp:txXfrm>
        <a:off x="4629648" y="324887"/>
        <a:ext cx="1506988" cy="1247105"/>
      </dsp:txXfrm>
    </dsp:sp>
    <dsp:sp modelId="{4ABBCF6F-E7DA-4CE7-A2F5-6DD06BFAA1FA}">
      <dsp:nvSpPr>
        <dsp:cNvPr id="0" name=""/>
        <dsp:cNvSpPr/>
      </dsp:nvSpPr>
      <dsp:spPr>
        <a:xfrm>
          <a:off x="4122489" y="1202120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-46564" y="3416132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585688" y="30401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721340" y="2443336"/>
          <a:ext cx="560348" cy="2228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0174" y="0"/>
              </a:lnTo>
              <a:lnTo>
                <a:pt x="280174" y="2228212"/>
              </a:lnTo>
              <a:lnTo>
                <a:pt x="560348" y="22282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944074" y="3500002"/>
        <a:ext cx="114879" cy="114879"/>
      </dsp:txXfrm>
    </dsp:sp>
    <dsp:sp modelId="{EE8B77DA-77C5-46AD-80A2-BD307CFE9F0A}">
      <dsp:nvSpPr>
        <dsp:cNvPr id="0" name=""/>
        <dsp:cNvSpPr/>
      </dsp:nvSpPr>
      <dsp:spPr>
        <a:xfrm>
          <a:off x="1721340" y="2443336"/>
          <a:ext cx="560348" cy="15968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0174" y="0"/>
              </a:lnTo>
              <a:lnTo>
                <a:pt x="280174" y="1596885"/>
              </a:lnTo>
              <a:lnTo>
                <a:pt x="560348" y="15968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959205" y="3199470"/>
        <a:ext cx="84617" cy="84617"/>
      </dsp:txXfrm>
    </dsp:sp>
    <dsp:sp modelId="{531482B3-13DA-4E77-8EF9-7A508768A321}">
      <dsp:nvSpPr>
        <dsp:cNvPr id="0" name=""/>
        <dsp:cNvSpPr/>
      </dsp:nvSpPr>
      <dsp:spPr>
        <a:xfrm>
          <a:off x="1721340" y="2443336"/>
          <a:ext cx="560348" cy="972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0174" y="0"/>
              </a:lnTo>
              <a:lnTo>
                <a:pt x="280174" y="972439"/>
              </a:lnTo>
              <a:lnTo>
                <a:pt x="560348" y="9724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73456" y="2901497"/>
        <a:ext cx="56116" cy="56116"/>
      </dsp:txXfrm>
    </dsp:sp>
    <dsp:sp modelId="{F1903401-CDA9-4777-A04C-F19A89F110A0}">
      <dsp:nvSpPr>
        <dsp:cNvPr id="0" name=""/>
        <dsp:cNvSpPr/>
      </dsp:nvSpPr>
      <dsp:spPr>
        <a:xfrm>
          <a:off x="1721340" y="2443336"/>
          <a:ext cx="560348" cy="145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0174" y="0"/>
              </a:lnTo>
              <a:lnTo>
                <a:pt x="280174" y="145861"/>
              </a:lnTo>
              <a:lnTo>
                <a:pt x="560348" y="1458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87038" y="2501791"/>
        <a:ext cx="28951" cy="28951"/>
      </dsp:txXfrm>
    </dsp:sp>
    <dsp:sp modelId="{25CF5DCC-0AE9-4D09-ABC1-8BE4D97FDFCB}">
      <dsp:nvSpPr>
        <dsp:cNvPr id="0" name=""/>
        <dsp:cNvSpPr/>
      </dsp:nvSpPr>
      <dsp:spPr>
        <a:xfrm>
          <a:off x="1721340" y="1036725"/>
          <a:ext cx="586236" cy="1406610"/>
        </a:xfrm>
        <a:custGeom>
          <a:avLst/>
          <a:gdLst/>
          <a:ahLst/>
          <a:cxnLst/>
          <a:rect l="0" t="0" r="0" b="0"/>
          <a:pathLst>
            <a:path>
              <a:moveTo>
                <a:pt x="0" y="1406610"/>
              </a:moveTo>
              <a:lnTo>
                <a:pt x="293118" y="1406610"/>
              </a:lnTo>
              <a:lnTo>
                <a:pt x="293118" y="0"/>
              </a:lnTo>
              <a:lnTo>
                <a:pt x="5862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76361" y="1701933"/>
        <a:ext cx="76194" cy="76194"/>
      </dsp:txXfrm>
    </dsp:sp>
    <dsp:sp modelId="{D1C52863-34A6-4E04-9740-6E0567681A8F}">
      <dsp:nvSpPr>
        <dsp:cNvPr id="0" name=""/>
        <dsp:cNvSpPr/>
      </dsp:nvSpPr>
      <dsp:spPr>
        <a:xfrm rot="16200000">
          <a:off x="-1091183" y="1657849"/>
          <a:ext cx="4054073" cy="15709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1091183" y="1657849"/>
        <a:ext cx="4054073" cy="1570973"/>
      </dsp:txXfrm>
    </dsp:sp>
    <dsp:sp modelId="{AD67EDBF-32B4-495C-A262-4812FBE80932}">
      <dsp:nvSpPr>
        <dsp:cNvPr id="0" name=""/>
        <dsp:cNvSpPr/>
      </dsp:nvSpPr>
      <dsp:spPr>
        <a:xfrm>
          <a:off x="2307576" y="53881"/>
          <a:ext cx="5317425" cy="19656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Министарства финансија за припрему одлуке о буџету за </a:t>
          </a:r>
          <a:r>
            <a:rPr lang="sr-Cyrl-RS" sz="1400" kern="1200" dirty="0" smtClean="0"/>
            <a:t>20</a:t>
          </a:r>
          <a:r>
            <a:rPr lang="sr-Latn-RS" sz="1400" kern="1200" dirty="0" smtClean="0"/>
            <a:t>2</a:t>
          </a:r>
          <a:r>
            <a:rPr lang="sr-Cyrl-RS" sz="1400" kern="1200" dirty="0" smtClean="0"/>
            <a:t>3. </a:t>
          </a:r>
          <a:r>
            <a:rPr lang="sr-Cyrl-RS" sz="1400" kern="1200" dirty="0"/>
            <a:t>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sp:txBody>
      <dsp:txXfrm>
        <a:off x="2307576" y="53881"/>
        <a:ext cx="5317425" cy="1965686"/>
      </dsp:txXfrm>
    </dsp:sp>
    <dsp:sp modelId="{A288E7CD-845A-4B30-8D9E-0FCFF4059FF8}">
      <dsp:nvSpPr>
        <dsp:cNvPr id="0" name=""/>
        <dsp:cNvSpPr/>
      </dsp:nvSpPr>
      <dsp:spPr>
        <a:xfrm>
          <a:off x="2281688" y="2181821"/>
          <a:ext cx="5276491" cy="814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Стратегија </a:t>
          </a:r>
          <a:r>
            <a:rPr lang="sr-Cyrl-RS" sz="1400" kern="1200" dirty="0" smtClean="0"/>
            <a:t>развоја града</a:t>
          </a:r>
          <a:endParaRPr lang="sr-Latn-RS" sz="1400" kern="1200" dirty="0">
            <a:solidFill>
              <a:srgbClr val="FF0000"/>
            </a:solidFill>
          </a:endParaRPr>
        </a:p>
      </dsp:txBody>
      <dsp:txXfrm>
        <a:off x="2281688" y="2181821"/>
        <a:ext cx="5276491" cy="814751"/>
      </dsp:txXfrm>
    </dsp:sp>
    <dsp:sp modelId="{573F9BF2-AC82-43FC-A361-118085DB3D65}">
      <dsp:nvSpPr>
        <dsp:cNvPr id="0" name=""/>
        <dsp:cNvSpPr/>
      </dsp:nvSpPr>
      <dsp:spPr>
        <a:xfrm>
          <a:off x="2281688" y="3210120"/>
          <a:ext cx="5285261" cy="4113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281688" y="3210120"/>
        <a:ext cx="5285261" cy="411309"/>
      </dsp:txXfrm>
    </dsp:sp>
    <dsp:sp modelId="{B2DE3A8A-BA09-499F-9C72-0630724E4538}">
      <dsp:nvSpPr>
        <dsp:cNvPr id="0" name=""/>
        <dsp:cNvSpPr/>
      </dsp:nvSpPr>
      <dsp:spPr>
        <a:xfrm>
          <a:off x="2281688" y="3834977"/>
          <a:ext cx="5286213" cy="4104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281688" y="3834977"/>
        <a:ext cx="5286213" cy="410489"/>
      </dsp:txXfrm>
    </dsp:sp>
    <dsp:sp modelId="{94F14A6F-3CD0-4A17-88D3-6F4D0EB2D4E6}">
      <dsp:nvSpPr>
        <dsp:cNvPr id="0" name=""/>
        <dsp:cNvSpPr/>
      </dsp:nvSpPr>
      <dsp:spPr>
        <a:xfrm>
          <a:off x="2281688" y="4459013"/>
          <a:ext cx="5312746" cy="4250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281688" y="4459013"/>
        <a:ext cx="5312746" cy="4250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1461" y="47232"/>
          <a:ext cx="1745446" cy="1745446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Средства из буџета града </a:t>
          </a:r>
          <a:r>
            <a:rPr lang="sr-Cyrl-RS" sz="1400" kern="1200" dirty="0" smtClean="0">
              <a:solidFill>
                <a:schemeClr val="bg1"/>
              </a:solidFill>
            </a:rPr>
            <a:t>13.306.791.397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257076" y="302847"/>
        <a:ext cx="1234216" cy="1234216"/>
      </dsp:txXfrm>
    </dsp:sp>
    <dsp:sp modelId="{98F3E7AB-6934-48FA-B82F-FBEAF1B2375D}">
      <dsp:nvSpPr>
        <dsp:cNvPr id="0" name=""/>
        <dsp:cNvSpPr/>
      </dsp:nvSpPr>
      <dsp:spPr>
        <a:xfrm>
          <a:off x="1888638" y="413776"/>
          <a:ext cx="1012358" cy="1012358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022826" y="800902"/>
        <a:ext cx="743982" cy="238106"/>
      </dsp:txXfrm>
    </dsp:sp>
    <dsp:sp modelId="{2F60A798-586E-4E47-B649-25F047F36835}">
      <dsp:nvSpPr>
        <dsp:cNvPr id="0" name=""/>
        <dsp:cNvSpPr/>
      </dsp:nvSpPr>
      <dsp:spPr>
        <a:xfrm>
          <a:off x="3042727" y="47232"/>
          <a:ext cx="1745446" cy="1745446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Пренета средства из ранијих </a:t>
          </a:r>
          <a:r>
            <a:rPr lang="sr-Cyrl-RS" sz="1400" kern="1200" dirty="0" smtClean="0"/>
            <a:t>година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 smtClean="0">
              <a:solidFill>
                <a:schemeClr val="bg1"/>
              </a:solidFill>
            </a:rPr>
            <a:t>135.000.000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3298342" y="302847"/>
        <a:ext cx="1234216" cy="1234216"/>
      </dsp:txXfrm>
    </dsp:sp>
    <dsp:sp modelId="{41F09F99-3DCC-47E4-9188-F7D103A1F6E3}">
      <dsp:nvSpPr>
        <dsp:cNvPr id="0" name=""/>
        <dsp:cNvSpPr/>
      </dsp:nvSpPr>
      <dsp:spPr>
        <a:xfrm>
          <a:off x="4929904" y="438725"/>
          <a:ext cx="862499" cy="96245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5044228" y="636992"/>
        <a:ext cx="633851" cy="565925"/>
      </dsp:txXfrm>
    </dsp:sp>
    <dsp:sp modelId="{2DB98FF9-EDB5-4EEE-AFA3-A57C7337F497}">
      <dsp:nvSpPr>
        <dsp:cNvPr id="0" name=""/>
        <dsp:cNvSpPr/>
      </dsp:nvSpPr>
      <dsp:spPr>
        <a:xfrm>
          <a:off x="5934133" y="69259"/>
          <a:ext cx="2097380" cy="170139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Укупан буџет града </a:t>
          </a:r>
          <a:r>
            <a:rPr lang="sr-Cyrl-RS" sz="1400" kern="1200" dirty="0" smtClean="0">
              <a:solidFill>
                <a:schemeClr val="bg1"/>
              </a:solidFill>
            </a:rPr>
            <a:t>13.441.791.397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6241287" y="318422"/>
        <a:ext cx="1483072" cy="12030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14762"/>
          <a:ext cx="2124745" cy="37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b="1" kern="1200" dirty="0"/>
            <a:t>Порески приходи</a:t>
          </a:r>
          <a:endParaRPr lang="en-US" sz="1900" b="1" kern="1200" dirty="0"/>
        </a:p>
      </dsp:txBody>
      <dsp:txXfrm>
        <a:off x="4153" y="214762"/>
        <a:ext cx="2124745" cy="376200"/>
      </dsp:txXfrm>
    </dsp:sp>
    <dsp:sp modelId="{02385D1D-92EB-445D-B736-940004751C79}">
      <dsp:nvSpPr>
        <dsp:cNvPr id="0" name=""/>
        <dsp:cNvSpPr/>
      </dsp:nvSpPr>
      <dsp:spPr>
        <a:xfrm>
          <a:off x="2128898" y="150103"/>
          <a:ext cx="424949" cy="505518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150103"/>
          <a:ext cx="5779306" cy="505518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150103"/>
        <a:ext cx="5779306" cy="505518"/>
      </dsp:txXfrm>
    </dsp:sp>
    <dsp:sp modelId="{F40D94EA-52E0-4740-A924-EAF350BDF213}">
      <dsp:nvSpPr>
        <dsp:cNvPr id="0" name=""/>
        <dsp:cNvSpPr/>
      </dsp:nvSpPr>
      <dsp:spPr>
        <a:xfrm>
          <a:off x="4153" y="1061279"/>
          <a:ext cx="2124745" cy="634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b="1" kern="1200" dirty="0"/>
            <a:t>Донације и трансфери</a:t>
          </a:r>
          <a:endParaRPr lang="en-US" sz="1900" b="1" kern="1200" dirty="0"/>
        </a:p>
      </dsp:txBody>
      <dsp:txXfrm>
        <a:off x="4153" y="1061279"/>
        <a:ext cx="2124745" cy="634837"/>
      </dsp:txXfrm>
    </dsp:sp>
    <dsp:sp modelId="{0E930D30-96BC-4D43-B65A-EE88C46DBE48}">
      <dsp:nvSpPr>
        <dsp:cNvPr id="0" name=""/>
        <dsp:cNvSpPr/>
      </dsp:nvSpPr>
      <dsp:spPr>
        <a:xfrm>
          <a:off x="2128898" y="724021"/>
          <a:ext cx="424949" cy="130935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24021"/>
          <a:ext cx="5779306" cy="1309352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</a:t>
          </a:r>
          <a:r>
            <a:rPr lang="ru-RU" altLang="en-US" sz="1400" kern="1200" dirty="0" smtClean="0">
              <a:latin typeface="Calibri" panose="020F0502020204030204" pitchFamily="34" charset="0"/>
            </a:rPr>
            <a:t>градском </a:t>
          </a:r>
          <a:r>
            <a:rPr lang="ru-RU" altLang="en-US" sz="1400" kern="1200" dirty="0">
              <a:latin typeface="Calibri" panose="020F0502020204030204" pitchFamily="34" charset="0"/>
            </a:rPr>
            <a:t>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24021"/>
        <a:ext cx="5779306" cy="1309352"/>
      </dsp:txXfrm>
    </dsp:sp>
    <dsp:sp modelId="{CCB8139E-CA19-491D-9FCD-6BF28923C725}">
      <dsp:nvSpPr>
        <dsp:cNvPr id="0" name=""/>
        <dsp:cNvSpPr/>
      </dsp:nvSpPr>
      <dsp:spPr>
        <a:xfrm>
          <a:off x="4153" y="2131532"/>
          <a:ext cx="2124745" cy="634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b="1" kern="1200" dirty="0"/>
            <a:t>Непорески приходи</a:t>
          </a:r>
          <a:endParaRPr lang="en-US" sz="1900" b="1" kern="1200" dirty="0"/>
        </a:p>
      </dsp:txBody>
      <dsp:txXfrm>
        <a:off x="4153" y="2131532"/>
        <a:ext cx="2124745" cy="634837"/>
      </dsp:txXfrm>
    </dsp:sp>
    <dsp:sp modelId="{14D1633C-A097-4A5A-8269-B04E98857E56}">
      <dsp:nvSpPr>
        <dsp:cNvPr id="0" name=""/>
        <dsp:cNvSpPr/>
      </dsp:nvSpPr>
      <dsp:spPr>
        <a:xfrm>
          <a:off x="2128898" y="2101774"/>
          <a:ext cx="424949" cy="694353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01774"/>
          <a:ext cx="5779306" cy="694353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</a:t>
          </a:r>
          <a:r>
            <a:rPr lang="sr-Cyrl-RS" altLang="en-US" sz="1400" kern="1200" dirty="0" smtClean="0">
              <a:latin typeface="Calibri" panose="020F0502020204030204" pitchFamily="34" charset="0"/>
            </a:rPr>
            <a:t>кршења </a:t>
          </a:r>
          <a:r>
            <a:rPr lang="sr-Cyrl-RS" altLang="en-US" sz="1400" kern="1200" dirty="0">
              <a:latin typeface="Calibri" panose="020F0502020204030204" pitchFamily="34" charset="0"/>
            </a:rPr>
            <a:t>уговорних или законских одредби (казне и пенали)</a:t>
          </a:r>
          <a:endParaRPr lang="en-US" sz="1400" kern="1200" dirty="0"/>
        </a:p>
      </dsp:txBody>
      <dsp:txXfrm>
        <a:off x="2723827" y="2101774"/>
        <a:ext cx="5779306" cy="694353"/>
      </dsp:txXfrm>
    </dsp:sp>
    <dsp:sp modelId="{9312B733-3AEB-49F6-8245-08553BA2949B}">
      <dsp:nvSpPr>
        <dsp:cNvPr id="0" name=""/>
        <dsp:cNvSpPr/>
      </dsp:nvSpPr>
      <dsp:spPr>
        <a:xfrm>
          <a:off x="4153" y="2864527"/>
          <a:ext cx="2124745" cy="117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b="1" kern="1200" dirty="0"/>
            <a:t>Примања од продаје нефинансијске имовине</a:t>
          </a:r>
          <a:endParaRPr lang="en-US" sz="1900" b="1" kern="1200" dirty="0"/>
        </a:p>
      </dsp:txBody>
      <dsp:txXfrm>
        <a:off x="4153" y="2864527"/>
        <a:ext cx="2124745" cy="1175625"/>
      </dsp:txXfrm>
    </dsp:sp>
    <dsp:sp modelId="{435AB433-2559-485A-A03D-C32F36288071}">
      <dsp:nvSpPr>
        <dsp:cNvPr id="0" name=""/>
        <dsp:cNvSpPr/>
      </dsp:nvSpPr>
      <dsp:spPr>
        <a:xfrm>
          <a:off x="2128898" y="2864527"/>
          <a:ext cx="424949" cy="117562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64527"/>
          <a:ext cx="5779306" cy="1175625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града.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64527"/>
        <a:ext cx="5779306" cy="1175625"/>
      </dsp:txXfrm>
    </dsp:sp>
    <dsp:sp modelId="{EFAACCF6-3A6A-4536-89B0-F0A7C44F6BE1}">
      <dsp:nvSpPr>
        <dsp:cNvPr id="0" name=""/>
        <dsp:cNvSpPr/>
      </dsp:nvSpPr>
      <dsp:spPr>
        <a:xfrm>
          <a:off x="4153" y="4108552"/>
          <a:ext cx="2126822" cy="37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b="1" kern="1200" dirty="0"/>
        </a:p>
      </dsp:txBody>
      <dsp:txXfrm>
        <a:off x="4153" y="4108552"/>
        <a:ext cx="2126822" cy="376200"/>
      </dsp:txXfrm>
    </dsp:sp>
    <dsp:sp modelId="{6497CA82-45EE-4BD1-AEB4-CC3961FBFB74}">
      <dsp:nvSpPr>
        <dsp:cNvPr id="0" name=""/>
        <dsp:cNvSpPr/>
      </dsp:nvSpPr>
      <dsp:spPr>
        <a:xfrm>
          <a:off x="2130975" y="4108552"/>
          <a:ext cx="425364" cy="3762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9B76D1-BB33-4E50-9ECD-839FB5787B95}">
      <dsp:nvSpPr>
        <dsp:cNvPr id="0" name=""/>
        <dsp:cNvSpPr/>
      </dsp:nvSpPr>
      <dsp:spPr>
        <a:xfrm>
          <a:off x="4153" y="4553152"/>
          <a:ext cx="2124745" cy="893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b="1" kern="1200" dirty="0"/>
            <a:t>Пренета средства из ранијих година</a:t>
          </a:r>
          <a:endParaRPr lang="en-US" sz="1900" b="1" kern="1200" dirty="0"/>
        </a:p>
      </dsp:txBody>
      <dsp:txXfrm>
        <a:off x="4153" y="4553152"/>
        <a:ext cx="2124745" cy="893475"/>
      </dsp:txXfrm>
    </dsp:sp>
    <dsp:sp modelId="{7845F59F-6101-48DE-ABCC-EC5351843F5B}">
      <dsp:nvSpPr>
        <dsp:cNvPr id="0" name=""/>
        <dsp:cNvSpPr/>
      </dsp:nvSpPr>
      <dsp:spPr>
        <a:xfrm>
          <a:off x="2128898" y="4553152"/>
          <a:ext cx="424949" cy="89347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553152"/>
          <a:ext cx="5779306" cy="893475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/>
            <a:t> Представљају вишак прихода буџета града који нису потрошени у претходној  буџетској години</a:t>
          </a:r>
          <a:endParaRPr lang="en-US" sz="1400" kern="1200" dirty="0"/>
        </a:p>
      </dsp:txBody>
      <dsp:txXfrm>
        <a:off x="2723827" y="4553152"/>
        <a:ext cx="5779306" cy="8934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kern="1200" dirty="0"/>
            <a:t>Укупни буџетски приходи и примања  </a:t>
          </a:r>
          <a:r>
            <a:rPr lang="sr-Latn-RS" sz="2100" kern="1200" dirty="0" smtClean="0">
              <a:solidFill>
                <a:schemeClr val="tx1"/>
              </a:solidFill>
            </a:rPr>
            <a:t>13.441.791.397</a:t>
          </a:r>
          <a:r>
            <a:rPr lang="sr-Cyrl-RS" sz="2100" kern="1200" dirty="0" smtClean="0">
              <a:solidFill>
                <a:schemeClr val="tx1"/>
              </a:solidFill>
            </a:rPr>
            <a:t> </a:t>
          </a:r>
          <a:r>
            <a:rPr lang="sr-Cyrl-RS" sz="2100" kern="1200" dirty="0">
              <a:solidFill>
                <a:schemeClr val="tx1"/>
              </a:solidFill>
            </a:rPr>
            <a:t>динара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2388975" y="1459711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Приходи од  пореза </a:t>
          </a:r>
          <a:r>
            <a:rPr lang="sr-Cyrl-RS" sz="1000" kern="1200" dirty="0" smtClean="0"/>
            <a:t>10.814.098.897</a:t>
          </a:r>
          <a:r>
            <a:rPr lang="sr-Cyrl-RS" sz="1000" kern="1200" dirty="0" smtClean="0">
              <a:solidFill>
                <a:schemeClr val="tx1"/>
              </a:solidFill>
            </a:rPr>
            <a:t>    </a:t>
          </a:r>
          <a:r>
            <a:rPr lang="sr-Cyrl-RS" sz="1000" kern="1200" dirty="0">
              <a:solidFill>
                <a:schemeClr val="tx1"/>
              </a:solidFill>
            </a:rPr>
            <a:t>д</a:t>
          </a:r>
          <a:r>
            <a:rPr lang="sr-Cyrl-RS" sz="1000" kern="1200" dirty="0"/>
            <a:t>инара</a:t>
          </a:r>
          <a:endParaRPr lang="en-US" sz="1000" kern="1200" dirty="0"/>
        </a:p>
      </dsp:txBody>
      <dsp:txXfrm>
        <a:off x="2859981" y="195572"/>
        <a:ext cx="942011" cy="942011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Донације и трансфери  динара 708.574.500</a:t>
          </a:r>
          <a:endParaRPr lang="en-US" sz="1000" kern="1200" dirty="0"/>
        </a:p>
      </dsp:txBody>
      <dsp:txXfrm>
        <a:off x="4362660" y="1063144"/>
        <a:ext cx="942011" cy="942011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Други приходи  </a:t>
          </a:r>
          <a:r>
            <a:rPr lang="sr-Latn-RS" sz="1000" kern="1200" dirty="0" smtClean="0">
              <a:solidFill>
                <a:schemeClr val="tx1"/>
              </a:solidFill>
            </a:rPr>
            <a:t>1.658.430.000</a:t>
          </a:r>
          <a:r>
            <a:rPr lang="sr-Cyrl-RS" sz="1000" kern="1200" dirty="0" smtClean="0">
              <a:solidFill>
                <a:schemeClr val="tx1"/>
              </a:solidFill>
            </a:rPr>
            <a:t>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4375186" y="2784240"/>
        <a:ext cx="942011" cy="942011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Примања од продаје нефинансијске имовине  </a:t>
          </a:r>
          <a:r>
            <a:rPr lang="sr-Cyrl-RS" sz="1000" kern="1200" dirty="0" smtClean="0"/>
            <a:t>125.688.000</a:t>
          </a:r>
          <a:r>
            <a:rPr lang="sr-Cyrl-RS" sz="1000" kern="1200" dirty="0" smtClean="0">
              <a:solidFill>
                <a:schemeClr val="tx1"/>
              </a:solidFill>
            </a:rPr>
            <a:t>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2859981" y="3665861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Примања од продаје </a:t>
          </a:r>
          <a:r>
            <a:rPr lang="sr-Cyrl-RS" sz="1000" kern="1200" dirty="0" smtClean="0"/>
            <a:t>финасијске </a:t>
          </a:r>
          <a:r>
            <a:rPr lang="sr-Cyrl-RS" sz="1000" kern="1200" dirty="0">
              <a:solidFill>
                <a:schemeClr val="tx1"/>
              </a:solidFill>
            </a:rPr>
            <a:t>имовине  </a:t>
          </a:r>
          <a:r>
            <a:rPr lang="sr-Cyrl-RS" sz="1000" kern="1200" dirty="0" smtClean="0">
              <a:solidFill>
                <a:schemeClr val="tx1"/>
              </a:solidFill>
            </a:rPr>
            <a:t>0</a:t>
          </a:r>
          <a:r>
            <a:rPr lang="sr-Cyrl-RS" sz="1000" kern="1200" dirty="0" smtClean="0">
              <a:solidFill>
                <a:srgbClr val="FF0000"/>
              </a:solidFill>
            </a:rPr>
            <a:t>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1357301" y="2798289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Cyrl-RS" sz="1000" kern="1200" dirty="0" smtClean="0"/>
            <a:t>135.000.000 </a:t>
          </a:r>
          <a:r>
            <a:rPr lang="sr-Latn-RS" sz="1000" kern="1200" dirty="0" smtClean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1063144"/>
        <a:ext cx="942011" cy="9420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</a:t>
          </a:r>
          <a:r>
            <a:rPr lang="sr-Cyrl-RS" sz="1400" kern="1200" dirty="0" smtClean="0"/>
            <a:t>код других </a:t>
          </a:r>
          <a:r>
            <a:rPr lang="sr-Cyrl-RS" sz="1400" kern="1200" dirty="0"/>
            <a:t>буџетских </a:t>
          </a:r>
          <a:r>
            <a:rPr lang="sr-Cyrl-RS" sz="1400" kern="1200" dirty="0" smtClean="0"/>
            <a:t>корисника </a:t>
          </a:r>
          <a:endParaRPr lang="en-US" sz="1400" kern="1200" dirty="0"/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40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400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</a:t>
          </a:r>
          <a:r>
            <a:rPr lang="ru-RU" sz="1400" kern="1200" dirty="0" smtClean="0"/>
            <a:t>градског и приградског </a:t>
          </a:r>
          <a:r>
            <a:rPr lang="ru-RU" sz="1400" kern="1200" dirty="0"/>
            <a:t>превоза и </a:t>
          </a:r>
          <a:r>
            <a:rPr lang="ru-RU" sz="1400" kern="1200" dirty="0" smtClean="0"/>
            <a:t>субвенције </a:t>
          </a:r>
          <a:r>
            <a:rPr lang="ru-RU" sz="1400" kern="1200" dirty="0"/>
            <a:t>пољопривредним произвођачима. </a:t>
          </a:r>
          <a:endParaRPr lang="en-US" sz="1400" kern="1200" dirty="0"/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7637"/>
        <a:ext cx="5590663" cy="7425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2249619" y="463984"/>
          <a:ext cx="3797900" cy="3797900"/>
        </a:xfrm>
        <a:prstGeom prst="blockArc">
          <a:avLst>
            <a:gd name="adj1" fmla="val 13069771"/>
            <a:gd name="adj2" fmla="val 15892869"/>
            <a:gd name="adj3" fmla="val 3433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2073509" y="660385"/>
          <a:ext cx="3797900" cy="3797900"/>
        </a:xfrm>
        <a:prstGeom prst="blockArc">
          <a:avLst>
            <a:gd name="adj1" fmla="val 11148650"/>
            <a:gd name="adj2" fmla="val 13556078"/>
            <a:gd name="adj3" fmla="val 3433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083099" y="471427"/>
          <a:ext cx="3797900" cy="3797900"/>
        </a:xfrm>
        <a:prstGeom prst="blockArc">
          <a:avLst>
            <a:gd name="adj1" fmla="val 8100000"/>
            <a:gd name="adj2" fmla="val 10800000"/>
            <a:gd name="adj3" fmla="val 3433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2062187" y="450842"/>
          <a:ext cx="3797900" cy="3797900"/>
        </a:xfrm>
        <a:prstGeom prst="blockArc">
          <a:avLst>
            <a:gd name="adj1" fmla="val 5309683"/>
            <a:gd name="adj2" fmla="val 8045950"/>
            <a:gd name="adj3" fmla="val 3433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104663" y="450210"/>
          <a:ext cx="3797900" cy="3797900"/>
        </a:xfrm>
        <a:prstGeom prst="blockArc">
          <a:avLst>
            <a:gd name="adj1" fmla="val 2755725"/>
            <a:gd name="adj2" fmla="val 5387933"/>
            <a:gd name="adj3" fmla="val 3433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083099" y="471427"/>
          <a:ext cx="3797900" cy="3797900"/>
        </a:xfrm>
        <a:prstGeom prst="blockArc">
          <a:avLst>
            <a:gd name="adj1" fmla="val 0"/>
            <a:gd name="adj2" fmla="val 2700000"/>
            <a:gd name="adj3" fmla="val 3433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083099" y="471427"/>
          <a:ext cx="3797900" cy="3797900"/>
        </a:xfrm>
        <a:prstGeom prst="blockArc">
          <a:avLst>
            <a:gd name="adj1" fmla="val 18900000"/>
            <a:gd name="adj2" fmla="val 0"/>
            <a:gd name="adj3" fmla="val 3433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083099" y="471427"/>
          <a:ext cx="3797900" cy="3797900"/>
        </a:xfrm>
        <a:prstGeom prst="blockArc">
          <a:avLst>
            <a:gd name="adj1" fmla="val 16200000"/>
            <a:gd name="adj2" fmla="val 18900000"/>
            <a:gd name="adj3" fmla="val 3433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130136" y="1497362"/>
          <a:ext cx="1703825" cy="174603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bg1"/>
              </a:solidFill>
            </a:rPr>
            <a:t>Укупни расходи и издаци </a:t>
          </a:r>
          <a:r>
            <a:rPr lang="sr-Cyrl-RS" sz="1400" kern="1200" dirty="0" smtClean="0">
              <a:solidFill>
                <a:schemeClr val="bg1"/>
              </a:solidFill>
            </a:rPr>
            <a:t>13.441.791.397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3379655" y="1753062"/>
        <a:ext cx="1204787" cy="1234631"/>
      </dsp:txXfrm>
    </dsp:sp>
    <dsp:sp modelId="{73F305AC-CFDC-45B1-8AB8-6FABD1C99179}">
      <dsp:nvSpPr>
        <dsp:cNvPr id="0" name=""/>
        <dsp:cNvSpPr/>
      </dsp:nvSpPr>
      <dsp:spPr>
        <a:xfrm>
          <a:off x="3343118" y="-133938"/>
          <a:ext cx="1277861" cy="127592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solidFill>
                <a:schemeClr val="bg1"/>
              </a:solidFill>
            </a:rPr>
            <a:t>Коришћење роба и услуга </a:t>
          </a:r>
          <a:r>
            <a:rPr lang="sr-Cyrl-RS" sz="1000" kern="1200" dirty="0" smtClean="0">
              <a:solidFill>
                <a:schemeClr val="bg1"/>
              </a:solidFill>
            </a:rPr>
            <a:t>4.450.043.706</a:t>
          </a:r>
          <a:r>
            <a:rPr lang="ru-RU" sz="1000" kern="1200" dirty="0" smtClean="0">
              <a:solidFill>
                <a:schemeClr val="bg1"/>
              </a:solidFill>
            </a:rPr>
            <a:t> </a:t>
          </a:r>
          <a:r>
            <a:rPr lang="ru-RU" sz="1000" kern="1200" dirty="0">
              <a:solidFill>
                <a:schemeClr val="bg1"/>
              </a:solidFill>
            </a:rPr>
            <a:t>динара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3530256" y="52917"/>
        <a:ext cx="903585" cy="902214"/>
      </dsp:txXfrm>
    </dsp:sp>
    <dsp:sp modelId="{A14630AA-C1BD-4A7E-B665-0A7C9B6C19C9}">
      <dsp:nvSpPr>
        <dsp:cNvPr id="0" name=""/>
        <dsp:cNvSpPr/>
      </dsp:nvSpPr>
      <dsp:spPr>
        <a:xfrm>
          <a:off x="4704380" y="462277"/>
          <a:ext cx="1194760" cy="1176778"/>
        </a:xfrm>
        <a:prstGeom prst="ellipse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Дотације и трансфери </a:t>
          </a:r>
          <a:r>
            <a:rPr lang="sr-Cyrl-RS" sz="1000" kern="1200" dirty="0" smtClean="0">
              <a:solidFill>
                <a:schemeClr val="bg1"/>
              </a:solidFill>
            </a:rPr>
            <a:t>1.318.166.000 </a:t>
          </a:r>
          <a:r>
            <a:rPr lang="sr-Cyrl-RS" sz="1000" kern="1200" dirty="0">
              <a:solidFill>
                <a:schemeClr val="bg1"/>
              </a:solidFill>
            </a:rPr>
            <a:t>динара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4879349" y="634612"/>
        <a:ext cx="844822" cy="832108"/>
      </dsp:txXfrm>
    </dsp:sp>
    <dsp:sp modelId="{E43F7264-94BE-4E7E-8A98-A0D70BB3AF06}">
      <dsp:nvSpPr>
        <dsp:cNvPr id="0" name=""/>
        <dsp:cNvSpPr/>
      </dsp:nvSpPr>
      <dsp:spPr>
        <a:xfrm>
          <a:off x="5300596" y="1830697"/>
          <a:ext cx="1095614" cy="1079361"/>
        </a:xfrm>
        <a:prstGeom prst="ellipse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Расходи за запослене </a:t>
          </a:r>
          <a:r>
            <a:rPr lang="sr-Cyrl-RS" sz="1000" kern="1200" dirty="0" smtClean="0">
              <a:solidFill>
                <a:schemeClr val="bg1"/>
              </a:solidFill>
            </a:rPr>
            <a:t>2.998.211.000 </a:t>
          </a:r>
          <a:r>
            <a:rPr lang="sr-Cyrl-RS" sz="1000" kern="1200" dirty="0">
              <a:solidFill>
                <a:schemeClr val="bg1"/>
              </a:solidFill>
            </a:rPr>
            <a:t>динара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5461045" y="1988766"/>
        <a:ext cx="774716" cy="763223"/>
      </dsp:txXfrm>
    </dsp:sp>
    <dsp:sp modelId="{115526CD-270E-4C52-A164-15F2B6F9FE39}">
      <dsp:nvSpPr>
        <dsp:cNvPr id="0" name=""/>
        <dsp:cNvSpPr/>
      </dsp:nvSpPr>
      <dsp:spPr>
        <a:xfrm>
          <a:off x="4755805" y="3163501"/>
          <a:ext cx="1091910" cy="1053175"/>
        </a:xfrm>
        <a:prstGeom prst="ellipse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Социјална помоћ </a:t>
          </a:r>
          <a:r>
            <a:rPr lang="sr-Cyrl-RS" sz="1000" kern="1200" dirty="0" smtClean="0">
              <a:solidFill>
                <a:schemeClr val="bg1"/>
              </a:solidFill>
            </a:rPr>
            <a:t>432.201.000 динара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4915712" y="3317735"/>
        <a:ext cx="772096" cy="744707"/>
      </dsp:txXfrm>
    </dsp:sp>
    <dsp:sp modelId="{5101AD7C-EA94-402A-A388-0FD916639D60}">
      <dsp:nvSpPr>
        <dsp:cNvPr id="0" name=""/>
        <dsp:cNvSpPr/>
      </dsp:nvSpPr>
      <dsp:spPr>
        <a:xfrm>
          <a:off x="3478742" y="3676917"/>
          <a:ext cx="1062846" cy="1077170"/>
        </a:xfrm>
        <a:prstGeom prst="ellipse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Субвенције </a:t>
          </a:r>
          <a:r>
            <a:rPr lang="sr-Cyrl-RS" sz="1000" kern="1200" dirty="0" smtClean="0">
              <a:solidFill>
                <a:schemeClr val="bg1"/>
              </a:solidFill>
            </a:rPr>
            <a:t>70.100.000 </a:t>
          </a:r>
          <a:r>
            <a:rPr lang="sr-Cyrl-RS" sz="1000" kern="1200" dirty="0">
              <a:solidFill>
                <a:schemeClr val="bg1"/>
              </a:solidFill>
            </a:rPr>
            <a:t>динара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3634392" y="3834665"/>
        <a:ext cx="751546" cy="761674"/>
      </dsp:txXfrm>
    </dsp:sp>
    <dsp:sp modelId="{D19ADD6D-9F0A-4766-B637-BB2D5495A9BB}">
      <dsp:nvSpPr>
        <dsp:cNvPr id="0" name=""/>
        <dsp:cNvSpPr/>
      </dsp:nvSpPr>
      <dsp:spPr>
        <a:xfrm>
          <a:off x="2147289" y="3163501"/>
          <a:ext cx="1030096" cy="1053175"/>
        </a:xfrm>
        <a:prstGeom prst="ellipse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Остали </a:t>
          </a:r>
          <a:r>
            <a:rPr lang="sr-Cyrl-RS" sz="1000" kern="1200" dirty="0" smtClean="0">
              <a:solidFill>
                <a:schemeClr val="bg1"/>
              </a:solidFill>
            </a:rPr>
            <a:t>расходи </a:t>
          </a:r>
          <a:r>
            <a:rPr lang="sr-Latn-RS" sz="1000" kern="1200" dirty="0" smtClean="0">
              <a:solidFill>
                <a:schemeClr val="bg1"/>
              </a:solidFill>
            </a:rPr>
            <a:t>764.457.000</a:t>
          </a:r>
          <a:r>
            <a:rPr lang="sr-Cyrl-RS" sz="1000" kern="1200" dirty="0" smtClean="0">
              <a:solidFill>
                <a:schemeClr val="bg1"/>
              </a:solidFill>
            </a:rPr>
            <a:t> динара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2298143" y="3317735"/>
        <a:ext cx="728388" cy="744707"/>
      </dsp:txXfrm>
    </dsp:sp>
    <dsp:sp modelId="{4F05B281-B6DB-45BB-A427-1BF92AADC139}">
      <dsp:nvSpPr>
        <dsp:cNvPr id="0" name=""/>
        <dsp:cNvSpPr/>
      </dsp:nvSpPr>
      <dsp:spPr>
        <a:xfrm>
          <a:off x="1607021" y="1802239"/>
          <a:ext cx="1017347" cy="1136277"/>
        </a:xfrm>
        <a:prstGeom prst="ellipse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Средства резерве </a:t>
          </a:r>
          <a:r>
            <a:rPr lang="sr-Cyrl-RS" sz="1000" kern="1200" dirty="0" smtClean="0">
              <a:solidFill>
                <a:schemeClr val="bg1"/>
              </a:solidFill>
            </a:rPr>
            <a:t> 122.000.000 динара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1756008" y="1968643"/>
        <a:ext cx="719373" cy="803469"/>
      </dsp:txXfrm>
    </dsp:sp>
    <dsp:sp modelId="{2D6C03BD-4023-431E-84F6-C080A9961C8A}">
      <dsp:nvSpPr>
        <dsp:cNvPr id="0" name=""/>
        <dsp:cNvSpPr/>
      </dsp:nvSpPr>
      <dsp:spPr>
        <a:xfrm>
          <a:off x="2064959" y="623568"/>
          <a:ext cx="1218980" cy="1189409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Капитални издаци </a:t>
          </a:r>
          <a:r>
            <a:rPr lang="sr-Cyrl-RS" sz="1000" kern="1200" dirty="0" smtClean="0">
              <a:solidFill>
                <a:srgbClr val="FF0000"/>
              </a:solidFill>
            </a:rPr>
            <a:t> </a:t>
          </a:r>
          <a:r>
            <a:rPr lang="sr-Cyrl-RS" sz="1000" kern="1200" dirty="0" smtClean="0">
              <a:solidFill>
                <a:schemeClr val="bg1"/>
              </a:solidFill>
            </a:rPr>
            <a:t>3.286.612.691 динара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2243474" y="797753"/>
        <a:ext cx="861950" cy="8410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5" cy="497046"/>
          </a:xfrm>
          <a:prstGeom prst="rect">
            <a:avLst/>
          </a:prstGeom>
        </p:spPr>
        <p:txBody>
          <a:bodyPr vert="horz" lIns="92245" tIns="46123" rIns="92245" bIns="461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2245" tIns="46123" rIns="92245" bIns="46123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2245" tIns="46123" rIns="92245" bIns="461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2245" tIns="46123" rIns="92245" bIns="46123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5" cy="497046"/>
          </a:xfrm>
          <a:prstGeom prst="rect">
            <a:avLst/>
          </a:prstGeom>
        </p:spPr>
        <p:txBody>
          <a:bodyPr vert="horz" lIns="92245" tIns="46123" rIns="92245" bIns="461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2245" tIns="46123" rIns="92245" bIns="46123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45" tIns="46123" rIns="92245" bIns="461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1"/>
            <a:ext cx="5447030" cy="4473416"/>
          </a:xfrm>
          <a:prstGeom prst="rect">
            <a:avLst/>
          </a:prstGeom>
        </p:spPr>
        <p:txBody>
          <a:bodyPr vert="horz" lIns="92245" tIns="46123" rIns="92245" bIns="461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2245" tIns="46123" rIns="92245" bIns="461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2245" tIns="46123" rIns="92245" bIns="46123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8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79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32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t>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.r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7" Type="http://schemas.openxmlformats.org/officeDocument/2006/relationships/image" Target="../media/image10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486600" cy="938535"/>
          </a:xfrm>
        </p:spPr>
        <p:txBody>
          <a:bodyPr/>
          <a:lstStyle/>
          <a:p>
            <a:r>
              <a:rPr lang="sr-Cyrl-RS" dirty="0" smtClean="0"/>
              <a:t>ГРАД</a:t>
            </a:r>
            <a:r>
              <a:rPr lang="sr-Latn-RS" dirty="0"/>
              <a:t> </a:t>
            </a:r>
            <a:r>
              <a:rPr lang="sr-Cyrl-RS" dirty="0" smtClean="0"/>
              <a:t>НИШ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199360"/>
          </a:xfrm>
        </p:spPr>
        <p:txBody>
          <a:bodyPr>
            <a:normAutofit fontScale="85000" lnSpcReduction="20000"/>
          </a:bodyPr>
          <a:lstStyle/>
          <a:p>
            <a:r>
              <a:rPr lang="sr-Cyrl-RS" dirty="0" smtClean="0"/>
              <a:t>ОДЛУКА О БУЏЕТУ ГРАДА НИША ЗА 20</a:t>
            </a:r>
            <a:r>
              <a:rPr lang="sr-Latn-RS" dirty="0" smtClean="0"/>
              <a:t>23</a:t>
            </a:r>
            <a:r>
              <a:rPr lang="sr-Cyrl-RS" dirty="0" smtClean="0"/>
              <a:t>. ГОДИНУ</a:t>
            </a:r>
          </a:p>
          <a:p>
            <a:r>
              <a:rPr lang="sr-Cyrl-RS" dirty="0" smtClean="0"/>
              <a:t>- ГРАЂАНСКИ БУЏЕТ 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435" y="429618"/>
            <a:ext cx="1268413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2155704"/>
      </p:ext>
    </p:extLst>
  </p:cSld>
  <p:clrMapOvr>
    <a:masterClrMapping/>
  </p:clrMapOvr>
  <p:extLst mod="1">
    <p:ext uri="{E180D4A7-C9FB-4DFB-919C-405C955672EB}">
      <p14:showEvtLst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329460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</a:t>
            </a:r>
            <a:r>
              <a:rPr lang="sr-Latn-RS" sz="3000" b="1" dirty="0" smtClean="0"/>
              <a:t>2</a:t>
            </a:r>
            <a:r>
              <a:rPr lang="sr-Cyrl-RS" sz="3000" b="1" dirty="0" smtClean="0"/>
              <a:t>3.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98641690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/>
              <a:t>Структура планираних прихода и примања за </a:t>
            </a:r>
            <a:r>
              <a:rPr lang="sr-Cyrl-RS" sz="2900" b="1" dirty="0" smtClean="0"/>
              <a:t>20</a:t>
            </a:r>
            <a:r>
              <a:rPr lang="sr-Latn-RS" sz="2900" b="1" dirty="0" smtClean="0"/>
              <a:t>2</a:t>
            </a:r>
            <a:r>
              <a:rPr lang="sr-Cyrl-RS" sz="2900" b="1" dirty="0"/>
              <a:t>3</a:t>
            </a:r>
            <a:r>
              <a:rPr lang="sr-Cyrl-RS" sz="2900" b="1" dirty="0" smtClean="0"/>
              <a:t>. </a:t>
            </a:r>
            <a:r>
              <a:rPr lang="sr-Cyrl-RS" sz="2900" b="1" dirty="0"/>
              <a:t>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7382272"/>
              </p:ext>
            </p:extLst>
          </p:nvPr>
        </p:nvGraphicFramePr>
        <p:xfrm>
          <a:off x="755576" y="1700808"/>
          <a:ext cx="6336704" cy="4223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2827458"/>
              </p:ext>
            </p:extLst>
          </p:nvPr>
        </p:nvGraphicFramePr>
        <p:xfrm>
          <a:off x="1475656" y="1412776"/>
          <a:ext cx="62646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616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се променило у односу на </a:t>
            </a:r>
            <a:r>
              <a:rPr lang="sr-Cyrl-RS" dirty="0" smtClean="0"/>
              <a:t>2022. </a:t>
            </a:r>
            <a:r>
              <a:rPr lang="sr-Cyrl-RS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1303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r-Cyrl-RS" sz="2900" dirty="0"/>
              <a:t>Укупни приходи и примања нашег града у </a:t>
            </a:r>
            <a:r>
              <a:rPr lang="sr-Cyrl-RS" sz="2900" dirty="0" smtClean="0"/>
              <a:t>2023. </a:t>
            </a:r>
            <a:r>
              <a:rPr lang="sr-Cyrl-RS" sz="2900" dirty="0"/>
              <a:t>години су се </a:t>
            </a:r>
            <a:r>
              <a:rPr lang="sr-Cyrl-RS" sz="2900" b="1" dirty="0" smtClean="0"/>
              <a:t>повећали </a:t>
            </a:r>
            <a:r>
              <a:rPr lang="sr-Cyrl-RS" sz="2900" dirty="0"/>
              <a:t>у односу на последњу измену Одлуке о буџету за </a:t>
            </a:r>
            <a:r>
              <a:rPr lang="sr-Cyrl-RS" sz="2900" dirty="0" smtClean="0"/>
              <a:t>2022. </a:t>
            </a:r>
            <a:r>
              <a:rPr lang="sr-Cyrl-RS" sz="2900" dirty="0"/>
              <a:t>годину </a:t>
            </a:r>
            <a:r>
              <a:rPr lang="sr-Cyrl-RS" sz="2900" dirty="0" smtClean="0"/>
              <a:t>за </a:t>
            </a:r>
            <a:r>
              <a:rPr lang="sr-Cyrl-RS" sz="2900" b="1" dirty="0" smtClean="0"/>
              <a:t>631.430.611 </a:t>
            </a:r>
            <a:r>
              <a:rPr lang="sr-Cyrl-RS" sz="2900" dirty="0"/>
              <a:t>динара, односно за</a:t>
            </a:r>
            <a:r>
              <a:rPr lang="sr-Cyrl-RS" sz="2900" dirty="0">
                <a:solidFill>
                  <a:srgbClr val="FF0000"/>
                </a:solidFill>
              </a:rPr>
              <a:t> </a:t>
            </a:r>
            <a:r>
              <a:rPr lang="sr-Cyrl-RS" sz="2900" b="1" dirty="0" smtClean="0"/>
              <a:t>4,93</a:t>
            </a:r>
            <a:r>
              <a:rPr lang="sr-Cyrl-RS" sz="2900" b="1" dirty="0" smtClean="0">
                <a:solidFill>
                  <a:srgbClr val="FF0000"/>
                </a:solidFill>
              </a:rPr>
              <a:t> </a:t>
            </a:r>
            <a:r>
              <a:rPr lang="sr-Cyrl-RS" sz="2900" b="1" dirty="0"/>
              <a:t>%</a:t>
            </a:r>
            <a:r>
              <a:rPr lang="sr-Cyrl-RS" sz="2900" dirty="0"/>
              <a:t>.</a:t>
            </a:r>
            <a:endParaRPr lang="en-US" sz="2900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979712" y="4149080"/>
            <a:ext cx="6840760" cy="1512168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sr-Cyrl-RS" sz="8000" b="1" dirty="0">
                <a:solidFill>
                  <a:srgbClr val="0070C0"/>
                </a:solidFill>
              </a:rPr>
              <a:t>Порески приходи</a:t>
            </a:r>
            <a:r>
              <a:rPr lang="sr-Cyrl-RS" sz="8000" dirty="0">
                <a:solidFill>
                  <a:srgbClr val="0070C0"/>
                </a:solidFill>
              </a:rPr>
              <a:t> </a:t>
            </a:r>
            <a:r>
              <a:rPr lang="sr-Cyrl-RS" sz="8000" dirty="0"/>
              <a:t>су</a:t>
            </a:r>
            <a:r>
              <a:rPr lang="sr-Cyrl-RS" sz="8000" dirty="0">
                <a:solidFill>
                  <a:srgbClr val="0070C0"/>
                </a:solidFill>
              </a:rPr>
              <a:t> </a:t>
            </a:r>
            <a:r>
              <a:rPr lang="sr-Cyrl-RS" sz="8000" dirty="0"/>
              <a:t>повећани </a:t>
            </a:r>
            <a:r>
              <a:rPr lang="sr-Cyrl-RS" sz="8000" dirty="0" smtClean="0">
                <a:latin typeface="Calibri" panose="020F0502020204030204" pitchFamily="34" charset="0"/>
              </a:rPr>
              <a:t>за 784.556.111 </a:t>
            </a:r>
            <a:r>
              <a:rPr lang="sr-Cyrl-RS" sz="8000" dirty="0"/>
              <a:t>динара</a:t>
            </a:r>
            <a:r>
              <a:rPr lang="sr-Cyrl-RS" sz="8000" dirty="0" smtClean="0"/>
              <a:t>.</a:t>
            </a:r>
          </a:p>
          <a:p>
            <a:pPr lvl="0"/>
            <a:r>
              <a:rPr lang="sr-Cyrl-RS" sz="8000" b="1" dirty="0">
                <a:solidFill>
                  <a:srgbClr val="0070C0"/>
                </a:solidFill>
              </a:rPr>
              <a:t>Непорески приходи </a:t>
            </a:r>
            <a:r>
              <a:rPr lang="sr-Cyrl-RS" sz="8000" dirty="0"/>
              <a:t>су</a:t>
            </a:r>
            <a:r>
              <a:rPr lang="sr-Cyrl-RS" sz="8000" b="1" dirty="0"/>
              <a:t> </a:t>
            </a:r>
            <a:r>
              <a:rPr lang="sr-Cyrl-RS" sz="8000" dirty="0" smtClean="0"/>
              <a:t>увећани </a:t>
            </a:r>
            <a:r>
              <a:rPr lang="sr-Cyrl-RS" sz="8000" dirty="0"/>
              <a:t>за </a:t>
            </a:r>
            <a:r>
              <a:rPr lang="sr-Cyrl-RS" sz="8000" dirty="0" smtClean="0"/>
              <a:t>219.069.700 </a:t>
            </a:r>
            <a:r>
              <a:rPr lang="sr-Cyrl-RS" sz="8000" dirty="0"/>
              <a:t>динара</a:t>
            </a:r>
            <a:r>
              <a:rPr lang="sr-Cyrl-RS" sz="8000" dirty="0" smtClean="0">
                <a:solidFill>
                  <a:srgbClr val="0070C0"/>
                </a:solidFill>
              </a:rPr>
              <a:t>.</a:t>
            </a:r>
          </a:p>
          <a:p>
            <a:pPr lvl="0"/>
            <a:r>
              <a:rPr lang="sr-Cyrl-RS" sz="8000" b="1" dirty="0" smtClean="0">
                <a:solidFill>
                  <a:srgbClr val="0070C0"/>
                </a:solidFill>
              </a:rPr>
              <a:t>Примања </a:t>
            </a:r>
            <a:r>
              <a:rPr lang="sr-Cyrl-RS" sz="8000" b="1" dirty="0">
                <a:solidFill>
                  <a:srgbClr val="0070C0"/>
                </a:solidFill>
              </a:rPr>
              <a:t>од продаје нефинансијске имовине</a:t>
            </a:r>
            <a:r>
              <a:rPr lang="sr-Cyrl-RS" sz="8000" dirty="0">
                <a:solidFill>
                  <a:srgbClr val="0070C0"/>
                </a:solidFill>
              </a:rPr>
              <a:t> </a:t>
            </a:r>
            <a:r>
              <a:rPr lang="sr-Cyrl-RS" sz="8000" dirty="0"/>
              <a:t>су</a:t>
            </a:r>
            <a:r>
              <a:rPr lang="sr-Cyrl-RS" sz="8000" dirty="0">
                <a:solidFill>
                  <a:srgbClr val="FF0000"/>
                </a:solidFill>
              </a:rPr>
              <a:t> </a:t>
            </a:r>
            <a:r>
              <a:rPr lang="sr-Cyrl-RS" sz="8000" dirty="0" smtClean="0"/>
              <a:t>повећани </a:t>
            </a:r>
            <a:r>
              <a:rPr lang="sr-Cyrl-RS" sz="8000" dirty="0"/>
              <a:t>за </a:t>
            </a:r>
            <a:r>
              <a:rPr lang="sr-Cyrl-RS" sz="8000" dirty="0" smtClean="0"/>
              <a:t>83.105.300 </a:t>
            </a:r>
            <a:r>
              <a:rPr lang="sr-Cyrl-RS" sz="8000" dirty="0"/>
              <a:t>динара.</a:t>
            </a:r>
            <a:endParaRPr lang="en-US" sz="8000" dirty="0"/>
          </a:p>
          <a:p>
            <a:endParaRPr lang="sr-Cyrl-RS" sz="8000" dirty="0" smtClean="0">
              <a:solidFill>
                <a:srgbClr val="0070C0"/>
              </a:solidFill>
            </a:endParaRPr>
          </a:p>
          <a:p>
            <a:endParaRPr lang="sr-Cyrl-RS" sz="8000" dirty="0" smtClean="0">
              <a:solidFill>
                <a:srgbClr val="0070C0"/>
              </a:solidFill>
            </a:endParaRPr>
          </a:p>
          <a:p>
            <a:endParaRPr lang="sr-Cyrl-RS" sz="8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13317" name="Rectangle 5">
            <a:extLst>
              <a:ext uri="{FF2B5EF4-FFF2-40B4-BE49-F238E27FC236}">
                <a16:creationId xmlns=""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636912"/>
            <a:ext cx="7057330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sz="2200" b="1" dirty="0">
                <a:solidFill>
                  <a:srgbClr val="FF0000"/>
                </a:solidFill>
              </a:rPr>
              <a:t>Донације и трансфери</a:t>
            </a:r>
            <a:r>
              <a:rPr lang="sr-Cyrl-RS" sz="2200" dirty="0">
                <a:solidFill>
                  <a:srgbClr val="FF0000"/>
                </a:solidFill>
              </a:rPr>
              <a:t> </a:t>
            </a:r>
            <a:r>
              <a:rPr lang="sr-Cyrl-RS" sz="2200" dirty="0"/>
              <a:t>су смањени за </a:t>
            </a:r>
            <a:r>
              <a:rPr lang="sr-Cyrl-RS" sz="2200" dirty="0" smtClean="0"/>
              <a:t>90.098.522  </a:t>
            </a:r>
            <a:r>
              <a:rPr lang="sr-Cyrl-RS" sz="2200" dirty="0"/>
              <a:t>динара</a:t>
            </a:r>
            <a:r>
              <a:rPr lang="sr-Cyrl-RS" sz="2200" dirty="0" smtClean="0"/>
              <a:t>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r-Cyrl-RS" sz="2200" b="1" dirty="0" smtClean="0">
                <a:solidFill>
                  <a:srgbClr val="FF0000"/>
                </a:solidFill>
              </a:rPr>
              <a:t>Пренета неутрошена средства </a:t>
            </a:r>
            <a:r>
              <a:rPr lang="sr-Cyrl-RS" sz="2200" dirty="0" smtClean="0"/>
              <a:t>су смањена за 365.201.978 динара.</a:t>
            </a:r>
            <a:endParaRPr lang="en-US" sz="2200" dirty="0"/>
          </a:p>
        </p:txBody>
      </p:sp>
      <p:sp>
        <p:nvSpPr>
          <p:cNvPr id="13318" name="AutoShape 7">
            <a:extLst>
              <a:ext uri="{FF2B5EF4-FFF2-40B4-BE49-F238E27FC236}">
                <a16:creationId xmlns="" xmlns:a16="http://schemas.microsoft.com/office/drawing/2014/main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2733675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="" xmlns:a16="http://schemas.microsoft.com/office/drawing/2014/main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4221089"/>
            <a:ext cx="485775" cy="1008112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4921786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sr-Cyrl-RS" sz="1600" dirty="0"/>
              <a:t>	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600" dirty="0" smtClean="0"/>
              <a:t>2023. </a:t>
            </a:r>
            <a:r>
              <a:rPr lang="sr-Cyrl-RS" sz="1600" dirty="0"/>
              <a:t>години из буџета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</a:t>
            </a:r>
            <a:r>
              <a:rPr lang="sr-Cyrl-RS" sz="1600" dirty="0"/>
              <a:t>Расходи представљају све трошкове града за плате буџетских корисника, набавку роба и услуга, субвенције, дотације и трансфере, социјалну помоћ и остале </a:t>
            </a:r>
            <a:r>
              <a:rPr lang="sr-Cyrl-RS" sz="1600" dirty="0" smtClean="0"/>
              <a:t>трошкове. </a:t>
            </a:r>
            <a:endParaRPr lang="vi-VN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ИЗДАЦИ</a:t>
            </a:r>
            <a:r>
              <a:rPr lang="sr-Cyrl-RS" sz="16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600" dirty="0"/>
              <a:t>e</a:t>
            </a:r>
            <a:r>
              <a:rPr lang="sr-Cyrl-RS" sz="16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И ИЗДАЦИ </a:t>
            </a:r>
            <a:r>
              <a:rPr lang="sr-Cyrl-RS" sz="1600" dirty="0"/>
              <a:t>морају се исказивати на законом прописан начин, односно морају се исказивати: по </a:t>
            </a:r>
            <a:r>
              <a:rPr lang="sr-Cyrl-RS" sz="1600" i="1" dirty="0"/>
              <a:t>програмима</a:t>
            </a:r>
            <a:r>
              <a:rPr lang="sr-Cyrl-RS" sz="1600" dirty="0"/>
              <a:t> који показују колико се троши за извршавање основних надлежности и стратешких циљева града; по </a:t>
            </a:r>
            <a:r>
              <a:rPr lang="sr-Cyrl-RS" sz="1600" i="1" dirty="0"/>
              <a:t>основној намени </a:t>
            </a:r>
            <a:r>
              <a:rPr lang="sr-Cyrl-RS" sz="1600" dirty="0"/>
              <a:t>која показује за коју врсту трошка се средства издвајају; по </a:t>
            </a:r>
            <a:r>
              <a:rPr lang="sr-Cyrl-RS" sz="1600" i="1" dirty="0"/>
              <a:t>функцији</a:t>
            </a:r>
            <a:r>
              <a:rPr lang="sr-Cyrl-RS" sz="1600" dirty="0"/>
              <a:t> која показује функционалну намену за одређену област и по </a:t>
            </a:r>
            <a:r>
              <a:rPr lang="sr-Cyrl-RS" sz="1600" i="1" dirty="0"/>
              <a:t>корисницима буџета </a:t>
            </a:r>
            <a:r>
              <a:rPr lang="sr-Cyrl-RS" sz="1600" dirty="0"/>
              <a:t>што показује организацију рада града.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060848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13.441.791.397 динара</a:t>
            </a:r>
            <a:endParaRPr lang="sr-Latn-R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3283406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расхода и </a:t>
            </a:r>
            <a:r>
              <a:rPr lang="sr-Cyrl-RS" sz="3000" b="1" dirty="0" smtClean="0"/>
              <a:t>издатака</a:t>
            </a:r>
            <a:br>
              <a:rPr lang="sr-Cyrl-RS" sz="3000" b="1" dirty="0" smtClean="0"/>
            </a:br>
            <a:r>
              <a:rPr lang="sr-Cyrl-RS" sz="3000" b="1" dirty="0" smtClean="0"/>
              <a:t> </a:t>
            </a:r>
            <a:r>
              <a:rPr lang="sr-Cyrl-RS" sz="3000" b="1" dirty="0"/>
              <a:t>буџета за </a:t>
            </a:r>
            <a:r>
              <a:rPr lang="sr-Cyrl-RS" sz="3000" b="1" dirty="0" smtClean="0"/>
              <a:t>20</a:t>
            </a:r>
            <a:r>
              <a:rPr lang="sr-Latn-RS" sz="3000" b="1" dirty="0" smtClean="0"/>
              <a:t>2</a:t>
            </a:r>
            <a:r>
              <a:rPr lang="sr-Cyrl-RS" sz="3000" b="1" dirty="0"/>
              <a:t>3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3630885"/>
              </p:ext>
            </p:extLst>
          </p:nvPr>
        </p:nvGraphicFramePr>
        <p:xfrm>
          <a:off x="457200" y="1484784"/>
          <a:ext cx="8003232" cy="4641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b="1" dirty="0"/>
              <a:t>Структура планираних расхода и </a:t>
            </a:r>
            <a:r>
              <a:rPr lang="sr-Cyrl-RS" sz="3200" b="1" dirty="0" smtClean="0"/>
              <a:t>издатака</a:t>
            </a:r>
            <a:br>
              <a:rPr lang="sr-Cyrl-RS" sz="3200" b="1" dirty="0" smtClean="0"/>
            </a:br>
            <a:r>
              <a:rPr lang="sr-Cyrl-RS" sz="3200" b="1" dirty="0" smtClean="0"/>
              <a:t>буџета</a:t>
            </a:r>
            <a:r>
              <a:rPr lang="sr-Cyrl-RS" b="1" dirty="0" smtClean="0"/>
              <a:t> </a:t>
            </a:r>
            <a:r>
              <a:rPr lang="sr-Cyrl-RS" sz="3200" b="1" dirty="0"/>
              <a:t>за </a:t>
            </a:r>
            <a:r>
              <a:rPr lang="sr-Cyrl-RS" sz="3200" b="1" dirty="0" smtClean="0"/>
              <a:t>2023. </a:t>
            </a:r>
            <a:r>
              <a:rPr lang="sr-Cyrl-RS" sz="3200" b="1" dirty="0"/>
              <a:t>годину</a:t>
            </a:r>
            <a:endParaRPr lang="en-US" sz="3200" b="1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2805118"/>
              </p:ext>
            </p:extLst>
          </p:nvPr>
        </p:nvGraphicFramePr>
        <p:xfrm>
          <a:off x="1475656" y="1556792"/>
          <a:ext cx="6508576" cy="4409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8675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/>
          <a:lstStyle/>
          <a:p>
            <a:r>
              <a:rPr lang="sr-Cyrl-RS" sz="2800" dirty="0"/>
              <a:t>Шта се променило у односу на </a:t>
            </a:r>
            <a:r>
              <a:rPr lang="sr-Cyrl-RS" sz="2800" dirty="0" smtClean="0"/>
              <a:t>202</a:t>
            </a:r>
            <a:r>
              <a:rPr lang="sr-Latn-RS" sz="2800" dirty="0" smtClean="0"/>
              <a:t>2</a:t>
            </a:r>
            <a:r>
              <a:rPr lang="sr-Cyrl-RS" sz="2800" dirty="0" smtClean="0"/>
              <a:t>. </a:t>
            </a:r>
            <a:r>
              <a:rPr lang="sr-Cyrl-RS" sz="2800" dirty="0"/>
              <a:t>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sr-Cyrl-RS" sz="2000" dirty="0"/>
              <a:t>Укупни трошкови нашег града у </a:t>
            </a:r>
            <a:r>
              <a:rPr lang="sr-Cyrl-RS" sz="2000" dirty="0" smtClean="0"/>
              <a:t>202</a:t>
            </a:r>
            <a:r>
              <a:rPr lang="sr-Latn-RS" sz="2000" dirty="0" smtClean="0"/>
              <a:t>3</a:t>
            </a:r>
            <a:r>
              <a:rPr lang="sr-Cyrl-RS" sz="2000" dirty="0" smtClean="0"/>
              <a:t>. </a:t>
            </a:r>
            <a:r>
              <a:rPr lang="sr-Cyrl-RS" sz="2000" dirty="0"/>
              <a:t>години су се </a:t>
            </a:r>
            <a:r>
              <a:rPr lang="sr-Cyrl-RS" sz="2000" b="1" dirty="0" smtClean="0"/>
              <a:t>повећали</a:t>
            </a:r>
            <a:r>
              <a:rPr lang="sr-Cyrl-RS" sz="2000" dirty="0" smtClean="0"/>
              <a:t> </a:t>
            </a:r>
            <a:r>
              <a:rPr lang="sr-Cyrl-RS" sz="2000" dirty="0"/>
              <a:t>у односу на последњу измену Одлуке о буџету за </a:t>
            </a:r>
            <a:r>
              <a:rPr lang="sr-Cyrl-RS" sz="2000" dirty="0" smtClean="0"/>
              <a:t>202</a:t>
            </a:r>
            <a:r>
              <a:rPr lang="sr-Latn-RS" sz="2000" dirty="0" smtClean="0"/>
              <a:t>2</a:t>
            </a:r>
            <a:r>
              <a:rPr lang="sr-Cyrl-RS" sz="2000" dirty="0" smtClean="0"/>
              <a:t>. </a:t>
            </a:r>
            <a:r>
              <a:rPr lang="sr-Cyrl-RS" sz="2000" dirty="0"/>
              <a:t>годину за </a:t>
            </a:r>
            <a:r>
              <a:rPr lang="sr-Latn-RS" sz="2000" b="1" dirty="0" smtClean="0"/>
              <a:t>631.430.611</a:t>
            </a:r>
            <a:r>
              <a:rPr lang="sr-Cyrl-RS" sz="2000" dirty="0" smtClean="0"/>
              <a:t> </a:t>
            </a:r>
            <a:r>
              <a:rPr lang="sr-Cyrl-RS" sz="2000" dirty="0"/>
              <a:t>динара, односно за</a:t>
            </a:r>
            <a:r>
              <a:rPr lang="sr-Cyrl-RS" sz="2000" dirty="0">
                <a:solidFill>
                  <a:srgbClr val="FF0000"/>
                </a:solidFill>
              </a:rPr>
              <a:t> </a:t>
            </a:r>
            <a:r>
              <a:rPr lang="sr-Latn-RS" sz="2000" b="1" dirty="0" smtClean="0"/>
              <a:t>4,93</a:t>
            </a:r>
            <a:r>
              <a:rPr lang="sr-Cyrl-RS" sz="2000" b="1" dirty="0" smtClean="0">
                <a:solidFill>
                  <a:srgbClr val="FF0000"/>
                </a:solidFill>
              </a:rPr>
              <a:t> </a:t>
            </a:r>
            <a:r>
              <a:rPr lang="sr-Cyrl-RS" sz="2000" b="1" dirty="0"/>
              <a:t>%</a:t>
            </a:r>
            <a:r>
              <a:rPr lang="sr-Cyrl-RS" sz="2000" dirty="0"/>
              <a:t>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=""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691680" y="2330877"/>
            <a:ext cx="6912768" cy="864097"/>
          </a:xfrm>
        </p:spPr>
        <p:txBody>
          <a:bodyPr rtlCol="0">
            <a:normAutofit/>
          </a:bodyPr>
          <a:lstStyle/>
          <a:p>
            <a:r>
              <a:rPr lang="sr-Cyrl-RS" altLang="en-US" sz="1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Остали </a:t>
            </a:r>
            <a:r>
              <a:rPr lang="sr-Cyrl-RS" altLang="en-US" sz="1800" b="1" dirty="0">
                <a:solidFill>
                  <a:srgbClr val="FF0000"/>
                </a:solidFill>
                <a:cs typeface="Arial" panose="020B0604020202020204" pitchFamily="34" charset="0"/>
              </a:rPr>
              <a:t>расходи</a:t>
            </a:r>
            <a:r>
              <a:rPr lang="sr-Cyrl-RS" altLang="en-US" sz="18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sr-Cyrl-RS" altLang="en-US" sz="1800" dirty="0">
                <a:cs typeface="Arial" panose="020B0604020202020204" pitchFamily="34" charset="0"/>
              </a:rPr>
              <a:t>су смањени за </a:t>
            </a:r>
            <a:r>
              <a:rPr lang="sr-Latn-RS" altLang="en-US" sz="1800" dirty="0" smtClean="0">
                <a:cs typeface="Arial" panose="020B0604020202020204" pitchFamily="34" charset="0"/>
              </a:rPr>
              <a:t>332.014.130</a:t>
            </a:r>
            <a:r>
              <a:rPr lang="sr-Cyrl-RS" altLang="en-US" sz="1800" dirty="0" smtClean="0">
                <a:cs typeface="Arial" panose="020B0604020202020204" pitchFamily="34" charset="0"/>
              </a:rPr>
              <a:t> </a:t>
            </a:r>
            <a:r>
              <a:rPr lang="sr-Cyrl-RS" altLang="en-US" sz="1800" dirty="0">
                <a:cs typeface="Arial" panose="020B0604020202020204" pitchFamily="34" charset="0"/>
              </a:rPr>
              <a:t>динара</a:t>
            </a:r>
            <a:r>
              <a:rPr lang="sr-Cyrl-RS" altLang="en-US" sz="1800" dirty="0" smtClean="0">
                <a:cs typeface="Arial" panose="020B0604020202020204" pitchFamily="34" charset="0"/>
              </a:rPr>
              <a:t>;</a:t>
            </a:r>
          </a:p>
          <a:p>
            <a:r>
              <a:rPr lang="sr-Cyrl-RS" sz="1800" b="1" dirty="0">
                <a:solidFill>
                  <a:srgbClr val="FF0000"/>
                </a:solidFill>
                <a:cs typeface="Arial" panose="020B0604020202020204" pitchFamily="34" charset="0"/>
              </a:rPr>
              <a:t>Субвенције</a:t>
            </a:r>
            <a:r>
              <a:rPr lang="sr-Cyrl-RS" sz="18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sr-Cyrl-RS" sz="1800" dirty="0">
                <a:cs typeface="Arial" panose="020B0604020202020204" pitchFamily="34" charset="0"/>
              </a:rPr>
              <a:t>су смањене за </a:t>
            </a:r>
            <a:r>
              <a:rPr lang="sr-Latn-RS" sz="1800" dirty="0" smtClean="0">
                <a:cs typeface="Arial" panose="020B0604020202020204" pitchFamily="34" charset="0"/>
              </a:rPr>
              <a:t>15.690.001</a:t>
            </a:r>
            <a:r>
              <a:rPr lang="sr-Cyrl-RS" sz="1800" b="1" dirty="0" smtClean="0">
                <a:solidFill>
                  <a:schemeClr val="hlink"/>
                </a:solidFill>
                <a:cs typeface="Arial" panose="020B0604020202020204" pitchFamily="34" charset="0"/>
              </a:rPr>
              <a:t> </a:t>
            </a:r>
            <a:r>
              <a:rPr lang="sr-Cyrl-RS" sz="1800" dirty="0">
                <a:cs typeface="Arial" panose="020B0604020202020204" pitchFamily="34" charset="0"/>
              </a:rPr>
              <a:t>динара</a:t>
            </a:r>
            <a:r>
              <a:rPr lang="sr-Cyrl-RS" sz="1800" dirty="0" smtClean="0">
                <a:cs typeface="Arial" panose="020B0604020202020204" pitchFamily="34" charset="0"/>
              </a:rPr>
              <a:t>;</a:t>
            </a:r>
            <a:endParaRPr lang="sr-Cyrl-RS" sz="1800" dirty="0"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="" xmlns:a16="http://schemas.microsoft.com/office/drawing/2014/main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789040"/>
            <a:ext cx="6923112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sr-Cyrl-RS" b="1" dirty="0">
                <a:solidFill>
                  <a:schemeClr val="accent1"/>
                </a:solidFill>
                <a:cs typeface="Arial" panose="020B0604020202020204" pitchFamily="34" charset="0"/>
              </a:rPr>
              <a:t>Расходи за запослене </a:t>
            </a:r>
            <a:r>
              <a:rPr lang="sr-Cyrl-RS" dirty="0">
                <a:cs typeface="Arial" panose="020B0604020202020204" pitchFamily="34" charset="0"/>
              </a:rPr>
              <a:t>су </a:t>
            </a:r>
            <a:r>
              <a:rPr lang="sr-Cyrl-RS" dirty="0" smtClean="0">
                <a:cs typeface="Arial" panose="020B0604020202020204" pitchFamily="34" charset="0"/>
              </a:rPr>
              <a:t>повећани </a:t>
            </a:r>
            <a:r>
              <a:rPr lang="sr-Cyrl-RS" dirty="0">
                <a:cs typeface="Arial" panose="020B0604020202020204" pitchFamily="34" charset="0"/>
              </a:rPr>
              <a:t>за 6</a:t>
            </a:r>
            <a:r>
              <a:rPr lang="sr-Cyrl-RS" dirty="0" smtClean="0">
                <a:cs typeface="Arial" panose="020B0604020202020204" pitchFamily="34" charset="0"/>
              </a:rPr>
              <a:t>6. 744.079 </a:t>
            </a:r>
            <a:r>
              <a:rPr lang="sr-Cyrl-RS" dirty="0">
                <a:cs typeface="Arial" panose="020B0604020202020204" pitchFamily="34" charset="0"/>
              </a:rPr>
              <a:t>динара</a:t>
            </a:r>
            <a:r>
              <a:rPr lang="sr-Cyrl-RS" dirty="0" smtClean="0">
                <a:cs typeface="Arial" panose="020B0604020202020204" pitchFamily="34" charset="0"/>
              </a:rPr>
              <a:t>;</a:t>
            </a:r>
            <a:endParaRPr lang="sr-Latn-RS" dirty="0" smtClean="0"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Социјална помоћ </a:t>
            </a:r>
            <a:r>
              <a:rPr lang="sr-Cyrl-RS" dirty="0" smtClean="0">
                <a:cs typeface="Arial" panose="020B0604020202020204" pitchFamily="34" charset="0"/>
              </a:rPr>
              <a:t>је повећана за 22.589.995 динара;</a:t>
            </a:r>
          </a:p>
          <a:p>
            <a:pPr lvl="0">
              <a:spcBef>
                <a:spcPct val="20000"/>
              </a:spcBef>
              <a:buFontTx/>
              <a:buChar char="•"/>
            </a:pPr>
            <a:r>
              <a:rPr lang="sr-Cyrl-RS" b="1" dirty="0">
                <a:solidFill>
                  <a:schemeClr val="accent1"/>
                </a:solidFill>
                <a:cs typeface="Arial" panose="020B0604020202020204" pitchFamily="34" charset="0"/>
              </a:rPr>
              <a:t>Коришћење роба и услуга</a:t>
            </a:r>
            <a:r>
              <a:rPr lang="sr-Cyrl-RS" dirty="0">
                <a:solidFill>
                  <a:schemeClr val="accent1"/>
                </a:solidFill>
                <a:cs typeface="Arial" panose="020B0604020202020204" pitchFamily="34" charset="0"/>
              </a:rPr>
              <a:t> </a:t>
            </a:r>
            <a:r>
              <a:rPr lang="sr-Cyrl-RS" dirty="0">
                <a:cs typeface="Arial" panose="020B0604020202020204" pitchFamily="34" charset="0"/>
              </a:rPr>
              <a:t>су повећани за</a:t>
            </a:r>
            <a:r>
              <a:rPr lang="sr-Cyrl-RS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sr-Cyrl-RS" dirty="0" smtClean="0">
                <a:cs typeface="Arial" panose="020B0604020202020204" pitchFamily="34" charset="0"/>
              </a:rPr>
              <a:t>86.919.216 </a:t>
            </a:r>
            <a:r>
              <a:rPr lang="sr-Cyrl-RS" dirty="0">
                <a:cs typeface="Arial" panose="020B0604020202020204" pitchFamily="34" charset="0"/>
              </a:rPr>
              <a:t>динара</a:t>
            </a:r>
            <a:r>
              <a:rPr lang="sr-Cyrl-RS" b="1" dirty="0">
                <a:ea typeface="SimSun" panose="02010600030101010101" pitchFamily="2" charset="-122"/>
                <a:cs typeface="Arial" panose="020B0604020202020204" pitchFamily="34" charset="0"/>
              </a:rPr>
              <a:t>;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b="1" dirty="0">
                <a:solidFill>
                  <a:schemeClr val="accent1"/>
                </a:solidFill>
                <a:cs typeface="Arial" panose="020B0604020202020204" pitchFamily="34" charset="0"/>
              </a:rPr>
              <a:t>Дотације и трансф</a:t>
            </a:r>
            <a:r>
              <a:rPr lang="sr-Cyrl-RS" b="1" dirty="0">
                <a:solidFill>
                  <a:srgbClr val="0070C0"/>
                </a:solidFill>
                <a:cs typeface="Arial" panose="020B0604020202020204" pitchFamily="34" charset="0"/>
              </a:rPr>
              <a:t>ери </a:t>
            </a:r>
            <a:r>
              <a:rPr lang="sr-Cyrl-RS" dirty="0">
                <a:cs typeface="Arial" panose="020B0604020202020204" pitchFamily="34" charset="0"/>
              </a:rPr>
              <a:t>су повећани за </a:t>
            </a:r>
            <a:r>
              <a:rPr lang="sr-Cyrl-RS" dirty="0" smtClean="0">
                <a:cs typeface="Arial" panose="020B0604020202020204" pitchFamily="34" charset="0"/>
              </a:rPr>
              <a:t>95.844.396 </a:t>
            </a:r>
            <a:r>
              <a:rPr lang="sr-Cyrl-RS" dirty="0">
                <a:cs typeface="Arial" panose="020B0604020202020204" pitchFamily="34" charset="0"/>
              </a:rPr>
              <a:t>динара</a:t>
            </a:r>
            <a:r>
              <a:rPr lang="sr-Cyrl-RS" b="1" dirty="0">
                <a:cs typeface="Arial" panose="020B0604020202020204" pitchFamily="34" charset="0"/>
              </a:rPr>
              <a:t>;</a:t>
            </a:r>
            <a:endParaRPr lang="sr-Cyrl-RS" b="1" dirty="0"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Капитални </a:t>
            </a:r>
            <a:r>
              <a:rPr lang="sr-Cyrl-RS" b="1" dirty="0">
                <a:solidFill>
                  <a:schemeClr val="accent1"/>
                </a:solidFill>
                <a:cs typeface="Arial" panose="020B0604020202020204" pitchFamily="34" charset="0"/>
              </a:rPr>
              <a:t>издаци </a:t>
            </a:r>
            <a:r>
              <a:rPr lang="sr-Cyrl-RS" dirty="0">
                <a:cs typeface="Arial" panose="020B0604020202020204" pitchFamily="34" charset="0"/>
              </a:rPr>
              <a:t>су</a:t>
            </a:r>
            <a:r>
              <a:rPr lang="sr-Cyrl-RS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sr-Cyrl-RS" dirty="0">
                <a:cs typeface="Arial" panose="020B0604020202020204" pitchFamily="34" charset="0"/>
              </a:rPr>
              <a:t>повећани су за </a:t>
            </a:r>
            <a:r>
              <a:rPr lang="sr-Cyrl-RS" dirty="0" smtClean="0">
                <a:cs typeface="Arial" panose="020B0604020202020204" pitchFamily="34" charset="0"/>
              </a:rPr>
              <a:t>283.315.758 динара;</a:t>
            </a:r>
            <a:endParaRPr lang="en-US" dirty="0"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altLang="en-US" b="1" dirty="0" smtClean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Средства </a:t>
            </a:r>
            <a:r>
              <a:rPr lang="sr-Cyrl-RS" altLang="en-US" b="1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резерве </a:t>
            </a:r>
            <a:r>
              <a:rPr lang="sr-Cyrl-RS" altLang="en-US" dirty="0">
                <a:latin typeface="+mn-lt"/>
                <a:cs typeface="Arial" panose="020B0604020202020204" pitchFamily="34" charset="0"/>
              </a:rPr>
              <a:t>су повећана за</a:t>
            </a:r>
            <a:r>
              <a:rPr lang="sr-Cyrl-RS" altLang="en-US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sr-Cyrl-RS" altLang="en-US" dirty="0" smtClean="0">
                <a:latin typeface="+mn-lt"/>
                <a:cs typeface="Arial" panose="020B0604020202020204" pitchFamily="34" charset="0"/>
              </a:rPr>
              <a:t>111.000.000 динара;</a:t>
            </a:r>
          </a:p>
          <a:p>
            <a:pPr marL="0" lvl="0" indent="0">
              <a:spcBef>
                <a:spcPct val="20000"/>
              </a:spcBef>
            </a:pPr>
            <a:endParaRPr lang="sr-Cyrl-RS" b="1" dirty="0" smtClean="0"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sr-Latn-RS" altLang="en-US" dirty="0">
              <a:cs typeface="Arial" panose="020B0604020202020204" pitchFamily="34" charset="0"/>
            </a:endParaRPr>
          </a:p>
          <a:p>
            <a:pPr lvl="0">
              <a:spcBef>
                <a:spcPct val="20000"/>
              </a:spcBef>
              <a:buFontTx/>
              <a:buChar char="•"/>
            </a:pPr>
            <a:endParaRPr lang="sr-Cyrl-RS" b="1" dirty="0"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sr-Cyrl-RS" altLang="en-US" dirty="0" smtClean="0">
              <a:latin typeface="+mn-lt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sr-Cyrl-RS" altLang="en-US" dirty="0" smtClean="0"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Cyrl-RS" altLang="en-US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=""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312" y="2276872"/>
            <a:ext cx="504057" cy="936104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=""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3286" y="3861048"/>
            <a:ext cx="599609" cy="1440160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861219"/>
              </p:ext>
            </p:extLst>
          </p:nvPr>
        </p:nvGraphicFramePr>
        <p:xfrm>
          <a:off x="539552" y="908720"/>
          <a:ext cx="7920881" cy="562161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086804"/>
                <a:gridCol w="1598710"/>
                <a:gridCol w="1235367"/>
              </a:tblGrid>
              <a:tr h="958171">
                <a:tc>
                  <a:txBody>
                    <a:bodyPr/>
                    <a:lstStyle/>
                    <a:p>
                      <a:pPr algn="ctr"/>
                      <a:endParaRPr lang="sr-Cyrl-RS" sz="1200" dirty="0" smtClean="0"/>
                    </a:p>
                    <a:p>
                      <a:pPr algn="ctr"/>
                      <a:endParaRPr lang="sr-Cyrl-RS" sz="1200" dirty="0" smtClean="0"/>
                    </a:p>
                    <a:p>
                      <a:pPr algn="ctr"/>
                      <a:r>
                        <a:rPr lang="sr-Cyrl-RS" sz="1200" dirty="0" smtClean="0"/>
                        <a:t>Назив </a:t>
                      </a:r>
                      <a:r>
                        <a:rPr lang="sr-Cyrl-RS" sz="1200" dirty="0"/>
                        <a:t>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</a:t>
                      </a:r>
                      <a:r>
                        <a:rPr lang="sr-Cyrl-RS" sz="1200" dirty="0" smtClean="0"/>
                        <a:t>из Одлуке </a:t>
                      </a:r>
                      <a:r>
                        <a:rPr lang="sr-Cyrl-RS" sz="1200" dirty="0"/>
                        <a:t>о буџету за </a:t>
                      </a:r>
                      <a:r>
                        <a:rPr lang="sr-Cyrl-RS" sz="1200" dirty="0" smtClean="0"/>
                        <a:t>2023.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Cyrl-RS" sz="1200" dirty="0" smtClean="0"/>
                    </a:p>
                    <a:p>
                      <a:pPr algn="ctr"/>
                      <a:r>
                        <a:rPr lang="sr-Cyrl-RS" sz="1200" dirty="0" smtClean="0"/>
                        <a:t>%  </a:t>
                      </a:r>
                      <a:r>
                        <a:rPr lang="sr-Cyrl-RS" sz="1200" dirty="0"/>
                        <a:t>буџета по програму </a:t>
                      </a:r>
                      <a:endParaRPr lang="en-US" sz="1200" dirty="0"/>
                    </a:p>
                  </a:txBody>
                  <a:tcPr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1,200,380,148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11,24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2. Комуналне делатности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1,303,074,000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8,36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3. Локални економски развој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98,850,000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2,32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4. Развој туризма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678,693,000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5,23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5. Пољопривреда и рурални развој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45,050,000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0,65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6. Заштита животне средине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144,549,019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1,12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7. Организација саобраћаја и саобраћајна инфраструктура 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2,065,545,000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11,16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8. Предшколско васпитање и образовање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1,237,988,000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8,05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9. Основно образовање и васпитање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556,310,000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4,46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100" dirty="0"/>
                        <a:t>Програм 10. Средње образовање и васпитање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282,784,000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2,15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11. Социјална и дечија заштита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744,226,000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6,85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12. Здравствена заштита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48,100,000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0,71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13. Развој културе и информисања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1,011,845,987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7,52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14. Развој спорта и омладине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484,783,000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4,13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15. Опште услуге локалне самоуправе 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3,193,476,000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25,01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16. Политички систем локалне самоуправе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149,827,000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0,93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dirty="0"/>
                        <a:t>Програм 17. Енергетска ефикасност  и обновљиви извори енергије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196,310,243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0,12</a:t>
                      </a:r>
                    </a:p>
                  </a:txBody>
                  <a:tcPr marL="9525" marR="9525" marT="9525" marB="0" anchor="b"/>
                </a:tc>
              </a:tr>
              <a:tr h="246802">
                <a:tc>
                  <a:txBody>
                    <a:bodyPr/>
                    <a:lstStyle/>
                    <a:p>
                      <a:r>
                        <a:rPr lang="sr-Cyrl-RS" sz="1100" b="1" dirty="0"/>
                        <a:t>Укупни расходи по </a:t>
                      </a:r>
                      <a:r>
                        <a:rPr lang="sr-Cyrl-RS" sz="1100" b="1" dirty="0" smtClean="0"/>
                        <a:t>програмима:</a:t>
                      </a: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13,441,791,397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C:\Users\mdragana\Desktop\GRAD Gradjanski vodic kroz odluku o budzetu\nis-nocu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81128"/>
            <a:ext cx="2881944" cy="180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dragana\Desktop\GRAD Gradjanski vodic kroz odluku o budzetu\NisGradNocu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641036"/>
            <a:ext cx="2606110" cy="1896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dragana\Desktop\GRAD Gradjanski vodic kroz odluku o budzetu\median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037" y="2636912"/>
            <a:ext cx="2827927" cy="1769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dragana\Desktop\GRAD Gradjanski vodic kroz odluku o budzetu\bu banj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829" y="641036"/>
            <a:ext cx="2481268" cy="180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dragana\Desktop\GRAD Gradjanski vodic kroz odluku o budzetu\čegar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708920"/>
            <a:ext cx="2592287" cy="3672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mdragana\Desktop\GRAD Gradjanski vodic kroz odluku o budzetu\index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828" y="2636912"/>
            <a:ext cx="2481267" cy="1769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mdragana\Desktop\GRAD Gradjanski vodic kroz odluku o budzetu\1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037" y="641037"/>
            <a:ext cx="2827927" cy="1822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Резултати слика за  park Čair u Nišu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652" y="4581128"/>
            <a:ext cx="2733906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6708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r-Cyrl-RS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E67EA4FA-4D59-480A-942F-8112EB0273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3023876"/>
              </p:ext>
            </p:extLst>
          </p:nvPr>
        </p:nvGraphicFramePr>
        <p:xfrm>
          <a:off x="827584" y="1340768"/>
          <a:ext cx="756084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53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8883"/>
              </p:ext>
            </p:extLst>
          </p:nvPr>
        </p:nvGraphicFramePr>
        <p:xfrm>
          <a:off x="899592" y="1412773"/>
          <a:ext cx="7056783" cy="4289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7380"/>
                <a:gridCol w="4420832"/>
                <a:gridCol w="1276604"/>
                <a:gridCol w="791967"/>
              </a:tblGrid>
              <a:tr h="576067"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900" u="none" strike="noStrike" dirty="0">
                          <a:effectLst/>
                        </a:rPr>
                        <a:t>Раздео</a:t>
                      </a:r>
                      <a:r>
                        <a:rPr lang="sr-Cyrl-RS" sz="900" u="none" strike="noStrike" dirty="0" smtClean="0">
                          <a:effectLst/>
                        </a:rPr>
                        <a:t>/ Глава</a:t>
                      </a:r>
                      <a:endParaRPr lang="sr-Cyrl-R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900" u="none" strike="noStrike">
                          <a:effectLst/>
                        </a:rPr>
                        <a:t>Назив буџетског корисника</a:t>
                      </a:r>
                      <a:endParaRPr lang="sr-Cyrl-R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>
                          <a:effectLst/>
                        </a:rPr>
                        <a:t>Средства из Нацрта Одлуке о буџету за 2023. годину  (износ у динарима)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Cyrl-RS" sz="900" u="none" strike="noStrike">
                          <a:effectLst/>
                        </a:rPr>
                        <a:t>%  буџета по кориснику</a:t>
                      </a:r>
                      <a:endParaRPr lang="sr-Cyrl-R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</a:tr>
              <a:tr h="1644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1.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900" u="none" strike="noStrike">
                          <a:effectLst/>
                        </a:rPr>
                        <a:t>Скупштина града</a:t>
                      </a:r>
                      <a:endParaRPr lang="sr-Cyrl-R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900" u="none" strike="noStrike">
                          <a:effectLst/>
                        </a:rPr>
                        <a:t>99,547,000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0.74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</a:tr>
              <a:tr h="16446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2.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900" u="none" strike="noStrike">
                          <a:effectLst/>
                        </a:rPr>
                        <a:t>Градоначелник</a:t>
                      </a:r>
                      <a:endParaRPr lang="sr-Cyrl-R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35,987,000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</a:tr>
              <a:tr h="1573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3.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900" u="none" strike="noStrike">
                          <a:effectLst/>
                        </a:rPr>
                        <a:t>Градско веће</a:t>
                      </a:r>
                      <a:endParaRPr lang="sr-Cyrl-R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20,143,000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</a:tr>
              <a:tr h="1573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4.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>
                          <a:effectLst/>
                        </a:rPr>
                        <a:t>Управа за органе града и грађанска стања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400,445,000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2.98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</a:tr>
              <a:tr h="1573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5.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900" u="none" strike="noStrike">
                          <a:effectLst/>
                        </a:rPr>
                        <a:t>Управа за финансије</a:t>
                      </a:r>
                      <a:endParaRPr lang="sr-Cyrl-R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778,262,000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5.79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</a:tr>
              <a:tr h="1573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6.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900" u="none" strike="noStrike">
                          <a:effectLst/>
                        </a:rPr>
                        <a:t>Управа за грађевинарство</a:t>
                      </a:r>
                      <a:endParaRPr lang="sr-Cyrl-R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195,953,000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1.46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</a:tr>
              <a:tr h="185912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u="none" strike="noStrike">
                          <a:effectLst/>
                        </a:rPr>
                        <a:t>7.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>
                          <a:effectLst/>
                        </a:rPr>
                        <a:t>Управа за комуналне делатности и инспекцијске послове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2,558,400,000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19.03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</a:tr>
              <a:tr h="15731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u="none" strike="noStrike">
                          <a:effectLst/>
                        </a:rPr>
                        <a:t>8.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900" u="none" strike="noStrike">
                          <a:effectLst/>
                        </a:rPr>
                        <a:t>Управа за друштвене делатности</a:t>
                      </a:r>
                      <a:endParaRPr lang="sr-Cyrl-R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4,411,409,987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32.82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</a:tr>
              <a:tr h="15731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u="none" strike="noStrike">
                          <a:effectLst/>
                        </a:rPr>
                        <a:t>8.01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900" u="none" strike="noStrike">
                          <a:effectLst/>
                        </a:rPr>
                        <a:t>Управа за друштвене делатности</a:t>
                      </a:r>
                      <a:endParaRPr lang="sr-Cyrl-R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1,854,772,000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15.72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</a:tr>
              <a:tr h="15731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u="none" strike="noStrike">
                          <a:effectLst/>
                        </a:rPr>
                        <a:t>8.02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900" u="none" strike="noStrike">
                          <a:effectLst/>
                        </a:rPr>
                        <a:t>Јавна предшколска установа "Пчелица"</a:t>
                      </a:r>
                      <a:endParaRPr lang="sr-Cyrl-R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1,233,988,000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9.18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</a:tr>
              <a:tr h="15731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u="none" strike="noStrike">
                          <a:effectLst/>
                        </a:rPr>
                        <a:t>8.03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>
                          <a:effectLst/>
                        </a:rPr>
                        <a:t>Установа "Сигурна кућа за жене и децу жртве породичног насиља"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33,313,000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</a:tr>
              <a:tr h="15731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u="none" strike="noStrike">
                          <a:effectLst/>
                        </a:rPr>
                        <a:t>8.04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>
                          <a:effectLst/>
                        </a:rPr>
                        <a:t>Установа за пружање услуга социјалне заштите"Мара" Ниш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109,507,000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0.81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</a:tr>
              <a:tr h="15731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u="none" strike="noStrike">
                          <a:effectLst/>
                        </a:rPr>
                        <a:t>8.05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900" u="none" strike="noStrike">
                          <a:effectLst/>
                        </a:rPr>
                        <a:t>Установа дечије одмаралиште "Дивљана"</a:t>
                      </a:r>
                      <a:endParaRPr lang="sr-Cyrl-R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27,851,000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</a:tr>
              <a:tr h="15731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u="none" strike="noStrike">
                          <a:effectLst/>
                        </a:rPr>
                        <a:t>8.06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900" u="none" strike="noStrike">
                          <a:effectLst/>
                        </a:rPr>
                        <a:t>Установе културе</a:t>
                      </a:r>
                      <a:endParaRPr lang="sr-Cyrl-R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840,565,987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6.25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</a:tr>
              <a:tr h="15731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u="none" strike="noStrike">
                          <a:effectLst/>
                        </a:rPr>
                        <a:t>8.07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>
                          <a:effectLst/>
                        </a:rPr>
                        <a:t>Установа за физичку културу СЦ "Чаир"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280,233,000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2.08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</a:tr>
              <a:tr h="146167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u="none" strike="noStrike">
                          <a:effectLst/>
                        </a:rPr>
                        <a:t>8.08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Центар</a:t>
                      </a:r>
                      <a:r>
                        <a:rPr lang="sr-Cyrl-R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за стручно усавршавање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31,180,000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</a:tr>
              <a:tr h="15731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u="none" strike="noStrike">
                          <a:effectLst/>
                        </a:rPr>
                        <a:t>9.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>
                          <a:effectLst/>
                        </a:rPr>
                        <a:t>Управа за имовину и одрживи развој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1,288,989,000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9.59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</a:tr>
              <a:tr h="15731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u="none" strike="noStrike">
                          <a:effectLst/>
                        </a:rPr>
                        <a:t>9.01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u="none" strike="noStrike">
                          <a:effectLst/>
                        </a:rPr>
                        <a:t>Управа за имовину и одрживи развој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1,231,397,000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</a:tr>
              <a:tr h="157311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u="none" strike="noStrike">
                          <a:effectLst/>
                        </a:rPr>
                        <a:t>9.02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900" u="none" strike="noStrike">
                          <a:effectLst/>
                        </a:rPr>
                        <a:t>Туристичка организација Ниш</a:t>
                      </a:r>
                      <a:endParaRPr lang="sr-Cyrl-R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57,592,000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0.43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</a:tr>
              <a:tr h="1573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10.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r-Cyrl-RS" sz="900" u="none" strike="noStrike">
                          <a:effectLst/>
                        </a:rPr>
                        <a:t>Правобранилаштво Града Ниша</a:t>
                      </a:r>
                      <a:endParaRPr lang="sr-Cyrl-R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40,174,000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</a:tr>
              <a:tr h="2063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effectLst/>
                        </a:rPr>
                        <a:t>11.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Канцеларија за локални економски развој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3,592,503,410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26.73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</a:tr>
              <a:tr h="1716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12.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sr-Cyrl-RS" sz="900" u="none" strike="noStrike">
                          <a:effectLst/>
                        </a:rPr>
                        <a:t>Заштитник грађана</a:t>
                      </a:r>
                      <a:endParaRPr lang="sr-Cyrl-R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19,978,000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0.15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</a:tr>
              <a:tr h="1573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u="none" strike="noStrike">
                          <a:effectLst/>
                        </a:rPr>
                        <a:t>У К У П Н О: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13,441,791,397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100.00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74" marR="6874" marT="687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61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87847"/>
              </p:ext>
            </p:extLst>
          </p:nvPr>
        </p:nvGraphicFramePr>
        <p:xfrm>
          <a:off x="395536" y="1268760"/>
          <a:ext cx="8280920" cy="5114262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4560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65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36104"/>
              </a:tblGrid>
              <a:tr h="78264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dirty="0">
                          <a:effectLst/>
                        </a:rPr>
                        <a:t>Назив пројекта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sr-Cyrl-RS" sz="1400" dirty="0">
                          <a:effectLst/>
                        </a:rPr>
                        <a:t>Планирана средства </a:t>
                      </a:r>
                      <a:endParaRPr lang="sr-Cyrl-RS" sz="14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dirty="0" smtClean="0">
                          <a:effectLst/>
                        </a:rPr>
                        <a:t>(</a:t>
                      </a:r>
                      <a:r>
                        <a:rPr lang="sr-Cyrl-RS" sz="1400" dirty="0">
                          <a:effectLst/>
                        </a:rPr>
                        <a:t>и</a:t>
                      </a:r>
                      <a:r>
                        <a:rPr lang="en-US" sz="1400" dirty="0" err="1">
                          <a:effectLst/>
                        </a:rPr>
                        <a:t>знос</a:t>
                      </a:r>
                      <a:r>
                        <a:rPr lang="en-US" sz="1400" dirty="0">
                          <a:effectLst/>
                        </a:rPr>
                        <a:t> у </a:t>
                      </a:r>
                      <a:r>
                        <a:rPr lang="en-US" sz="1400" dirty="0" err="1">
                          <a:effectLst/>
                        </a:rPr>
                        <a:t>динарима</a:t>
                      </a:r>
                      <a:r>
                        <a:rPr lang="sr-Cyrl-RS" sz="1400" dirty="0">
                          <a:effectLst/>
                        </a:rPr>
                        <a:t>)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94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4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r>
                        <a:rPr lang="sr-Cyrl-RS" sz="14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endParaRPr lang="en-US" sz="14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r>
                        <a:rPr lang="sr-Cyrl-R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202</a:t>
                      </a:r>
                      <a:r>
                        <a:rPr lang="sr-Cyrl-R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Након 2025</a:t>
                      </a:r>
                      <a:endParaRPr lang="en-US" sz="14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94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Изградња Аква парка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600.000.000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294.410.644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8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3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Изградња станова</a:t>
                      </a:r>
                      <a:r>
                        <a:rPr lang="sr-Cyrl-RS" sz="1300" b="1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 за припаднике снага безбедности – недостајућа инфраструктура на локацији Ардија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1.000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315.999.000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8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Сакупљање и прерада отпадних вода у Граду Нишу-недостајућа инфраструктура ППОВ Цигански кључ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95.000.000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129.800.000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570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baseline="0" dirty="0" smtClean="0"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Уговор о преносу права коришћења на пословном простору уз накнаду, закљученог између Града Ниша и Фондације за решавање стамбених потреба младих научних радника и уметника Универзитета у Нишу</a:t>
                      </a: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500.000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500.000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500.000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91.000.000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8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baseline="0" dirty="0" smtClean="0"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Уговор о преносу права трајног коришћења станова уз накнаду од ЈП </a:t>
                      </a:r>
                      <a:r>
                        <a:rPr lang="sr-Latn-RS" sz="1300" baseline="0" dirty="0" smtClean="0"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’’</a:t>
                      </a:r>
                      <a:r>
                        <a:rPr lang="sr-Cyrl-RS" sz="1300" baseline="0" dirty="0" smtClean="0"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Градска стамбена агенција</a:t>
                      </a:r>
                      <a:r>
                        <a:rPr lang="sr-Latn-RS" sz="1300" baseline="0" dirty="0" smtClean="0"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’’</a:t>
                      </a:r>
                      <a:r>
                        <a:rPr lang="sr-Cyrl-RS" sz="1300" baseline="0" dirty="0" smtClean="0"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Ниш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9.334.000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9.334.000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9.334.000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</a:rPr>
                        <a:t>9.334.000</a:t>
                      </a:r>
                      <a:endParaRPr lang="en-US" sz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8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Реконструкција водосистема Кнежица-Ћурлина-Перутина-Белотинац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1.000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20.444.236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85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Изградња спољне</a:t>
                      </a:r>
                      <a:r>
                        <a:rPr lang="sr-Cyrl-RS" sz="13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 хидрантске мреже и система противпожарне заштите на археолошком налазишту Медијана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15.000.000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капитални пројекти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74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r>
              <a:rPr lang="sr-Cyrl-RS" sz="2800" dirty="0"/>
              <a:t>Најважнији пројекти</a:t>
            </a:r>
            <a:r>
              <a:rPr lang="sr-Latn-RS" sz="2800" dirty="0"/>
              <a:t> </a:t>
            </a:r>
            <a:r>
              <a:rPr lang="sr-Cyrl-RS" sz="2800" dirty="0"/>
              <a:t>од интереса за локалну заједницу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="" xmlns:a16="http://schemas.microsoft.com/office/drawing/2014/main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4533988"/>
              </p:ext>
            </p:extLst>
          </p:nvPr>
        </p:nvGraphicFramePr>
        <p:xfrm>
          <a:off x="467544" y="1484784"/>
          <a:ext cx="8075240" cy="4038955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8916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194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904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119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50529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84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Cyrl-RS" sz="1500" dirty="0" smtClean="0">
                          <a:effectLst/>
                        </a:rPr>
                        <a:t>5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Унапређење енергетске ефикасности основних школа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86.276.000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81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Реконструкција пијаце Криве ливаде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45.000.000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40.000.000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98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RS" sz="13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SMART</a:t>
                      </a:r>
                      <a:r>
                        <a:rPr lang="en-US" sz="13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&amp;SAFE</a:t>
                      </a:r>
                      <a:r>
                        <a:rPr lang="en-US" sz="13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 CITY </a:t>
                      </a:r>
                      <a:r>
                        <a:rPr lang="sr-Cyrl-RS" sz="13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са контролним центром у Научно технолошком парку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7.300.000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90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3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Пројекат </a:t>
                      </a:r>
                      <a:r>
                        <a:rPr lang="en-US" sz="13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sr-Cyrl-RS" sz="13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Градови у фокусу</a:t>
                      </a:r>
                      <a:r>
                        <a:rPr lang="en-US" sz="13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’’</a:t>
                      </a:r>
                      <a:r>
                        <a:rPr lang="sr-Cyrl-RS" sz="13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(виртуозна презентација културног идентитета модерног</a:t>
                      </a:r>
                      <a:r>
                        <a:rPr lang="sr-Cyrl-RS" sz="13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Ниша)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20.000.000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13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Унапређење бициклистичког превоза-асфалтирање, адаптација</a:t>
                      </a:r>
                      <a:r>
                        <a:rPr lang="sr-Cyrl-RS" sz="1300" baseline="0" dirty="0" smtClean="0"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и обележавање бициклистичке стазе Трошарина-Стопшоп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2.000.000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90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</a:rPr>
                        <a:t>Реконструкција Омладинског</a:t>
                      </a:r>
                      <a:r>
                        <a:rPr lang="sr-Cyrl-RS" sz="1300" baseline="0" dirty="0" smtClean="0">
                          <a:solidFill>
                            <a:srgbClr val="002060"/>
                          </a:solidFill>
                        </a:rPr>
                        <a:t> центра у Нишу</a:t>
                      </a:r>
                      <a:endParaRPr lang="en-US" sz="1300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300" dirty="0" smtClean="0">
                          <a:solidFill>
                            <a:srgbClr val="002060"/>
                          </a:solidFill>
                        </a:rPr>
                        <a:t>10.000.000</a:t>
                      </a:r>
                      <a:endParaRPr lang="en-US" sz="1300" dirty="0">
                        <a:solidFill>
                          <a:srgbClr val="002060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398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Побољшање енергетске ефикасности у Луткарском позоришту</a:t>
                      </a:r>
                      <a:r>
                        <a:rPr lang="sr-Cyrl-RS" sz="1300" baseline="0" dirty="0" smtClean="0"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у Нишу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3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38.126.543</a:t>
                      </a:r>
                      <a:endParaRPr lang="en-US" sz="13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79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На крају желимо да </a:t>
            </a:r>
            <a:r>
              <a:rPr lang="sr-Cyrl-RS" dirty="0" smtClean="0"/>
              <a:t>вам </a:t>
            </a:r>
            <a:r>
              <a:rPr lang="sr-Cyrl-RS" dirty="0"/>
              <a:t>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Уколико сте заинтересовани да сагледате у целини Одлуку о буџету </a:t>
            </a:r>
            <a:r>
              <a:rPr lang="sr-Cyrl-RS" dirty="0" smtClean="0"/>
              <a:t>Града Ниша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/>
              <a:t>за </a:t>
            </a:r>
            <a:r>
              <a:rPr lang="sr-Cyrl-RS" dirty="0" smtClean="0"/>
              <a:t>2023. </a:t>
            </a:r>
            <a:r>
              <a:rPr lang="sr-Cyrl-RS" dirty="0"/>
              <a:t>годину, исту можете преузети на следећем линку интернет странице </a:t>
            </a:r>
            <a:r>
              <a:rPr lang="sr-Cyrl-RS" dirty="0" smtClean="0"/>
              <a:t>Града Ниша: 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Latn-RS" dirty="0" smtClean="0">
                <a:solidFill>
                  <a:srgbClr val="FF0000"/>
                </a:solidFill>
                <a:hlinkClick r:id="rId2"/>
              </a:rPr>
              <a:t>www.ni.rs</a:t>
            </a:r>
            <a:r>
              <a:rPr lang="sr-Latn-RS" dirty="0" smtClean="0">
                <a:solidFill>
                  <a:srgbClr val="FF0000"/>
                </a:solidFill>
              </a:rPr>
              <a:t>  </a:t>
            </a:r>
            <a:r>
              <a:rPr lang="sr-Cyrl-RS" dirty="0" smtClean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града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градска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</a:t>
            </a:r>
            <a:r>
              <a:rPr lang="sr-Cyrl-RS" dirty="0" smtClean="0"/>
              <a:t>20</a:t>
            </a:r>
            <a:r>
              <a:rPr lang="sr-Latn-RS" dirty="0" smtClean="0"/>
              <a:t>23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sr-Latn-RS" dirty="0" smtClean="0"/>
              <a:t>22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</a:t>
            </a:r>
            <a:r>
              <a:rPr lang="sr-Cyrl-RS" dirty="0" smtClean="0"/>
              <a:t>20</a:t>
            </a:r>
            <a:r>
              <a:rPr lang="sr-Latn-RS" dirty="0" smtClean="0"/>
              <a:t>23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sr-Latn-RS" dirty="0" smtClean="0"/>
              <a:t>22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капитални пројекти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пројекти</a:t>
            </a:r>
            <a:r>
              <a:rPr lang="sr-Latn-RS" dirty="0"/>
              <a:t> </a:t>
            </a:r>
            <a:r>
              <a:rPr lang="sr-Cyrl-RS" dirty="0"/>
              <a:t>од интереса за локалну заједницу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121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/>
              <a:t>Драги суграђани и </a:t>
            </a:r>
            <a:r>
              <a:rPr lang="sr-Cyrl-RS" b="1" dirty="0" err="1"/>
              <a:t>суграђанке</a:t>
            </a:r>
            <a:r>
              <a:rPr lang="sr-Cyrl-RS" b="1" dirty="0"/>
              <a:t>,</a:t>
            </a:r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</a:t>
            </a:r>
            <a:r>
              <a:rPr lang="sr-Cyrl-RS" dirty="0" smtClean="0"/>
              <a:t>грађана и обезбедило функционисање органа и служби Града Ниша.</a:t>
            </a:r>
            <a:endParaRPr lang="sr-Cyrl-RS" dirty="0"/>
          </a:p>
          <a:p>
            <a:endParaRPr lang="en-US" dirty="0"/>
          </a:p>
          <a:p>
            <a:pPr algn="just"/>
            <a:r>
              <a:rPr lang="sr-Cyrl-RS" dirty="0"/>
              <a:t>	Грађански буџет представља сажет </a:t>
            </a:r>
            <a:r>
              <a:rPr lang="sr-Cyrl-RS" dirty="0" smtClean="0"/>
              <a:t>приказ оквирног прегледа буџета Града</a:t>
            </a:r>
            <a:r>
              <a:rPr lang="sr-Latn-RS" dirty="0" smtClean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Ниша </a:t>
            </a:r>
            <a:r>
              <a:rPr lang="sr-Cyrl-RS" dirty="0"/>
              <a:t>за </a:t>
            </a:r>
            <a:r>
              <a:rPr lang="sr-Cyrl-RS" dirty="0" smtClean="0"/>
              <a:t>20</a:t>
            </a:r>
            <a:r>
              <a:rPr lang="sr-Latn-RS" dirty="0" smtClean="0"/>
              <a:t>23</a:t>
            </a:r>
            <a:r>
              <a:rPr lang="sr-Cyrl-RS" dirty="0" smtClean="0"/>
              <a:t>. </a:t>
            </a:r>
            <a:r>
              <a:rPr lang="sr-Cyrl-RS" dirty="0"/>
              <a:t>годину, </a:t>
            </a:r>
            <a:r>
              <a:rPr lang="sr-Cyrl-RS" dirty="0" smtClean="0"/>
              <a:t>који </a:t>
            </a:r>
            <a:r>
              <a:rPr lang="sr-Cyrl-RS" dirty="0"/>
              <a:t>је по својој форми веома </a:t>
            </a:r>
            <a:r>
              <a:rPr lang="sr-Cyrl-RS" dirty="0" smtClean="0"/>
              <a:t>обиман </a:t>
            </a:r>
            <a:r>
              <a:rPr lang="sr-Cyrl-RS" dirty="0"/>
              <a:t>и </a:t>
            </a:r>
            <a:r>
              <a:rPr lang="sr-Cyrl-RS" dirty="0" smtClean="0"/>
              <a:t>тежак </a:t>
            </a:r>
            <a:r>
              <a:rPr lang="sr-Cyrl-RS" dirty="0"/>
              <a:t>за разумевање због специфичних појмова и </a:t>
            </a:r>
            <a:r>
              <a:rPr lang="sr-Cyrl-RS" dirty="0" smtClean="0"/>
              <a:t>класификација. </a:t>
            </a:r>
            <a:endParaRPr lang="sr-Cyrl-RS" dirty="0"/>
          </a:p>
          <a:p>
            <a:endParaRPr lang="en-US" dirty="0"/>
          </a:p>
          <a:p>
            <a:pPr algn="just"/>
            <a:r>
              <a:rPr lang="sr-Cyrl-RS" dirty="0"/>
              <a:t>	Иако је </a:t>
            </a:r>
            <a:r>
              <a:rPr lang="sr-Cyrl-RS" dirty="0" smtClean="0"/>
              <a:t>тешко </a:t>
            </a:r>
            <a:r>
              <a:rPr lang="sr-Cyrl-RS" dirty="0"/>
              <a:t>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града,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</a:t>
            </a:r>
            <a:r>
              <a:rPr lang="ru-RU" dirty="0" smtClean="0"/>
              <a:t>са житељима Ниша </a:t>
            </a:r>
            <a:r>
              <a:rPr lang="ru-RU" dirty="0"/>
              <a:t>у заједничком постављању циљева, дефинисању приоритета и планирању развоја нашег града.</a:t>
            </a:r>
            <a:endParaRPr lang="sr-Cyrl-RS" dirty="0"/>
          </a:p>
          <a:p>
            <a:r>
              <a:rPr lang="sr-Cyrl-RS" dirty="0" smtClean="0"/>
              <a:t>						Драгана Сотировски</a:t>
            </a:r>
            <a:endParaRPr lang="sr-Cyrl-RS" dirty="0"/>
          </a:p>
          <a:p>
            <a:r>
              <a:rPr lang="sr-Cyrl-RS" dirty="0" smtClean="0"/>
              <a:t>						    Градоначелница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124745"/>
            <a:ext cx="4042792" cy="288031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spcBef>
                <a:spcPts val="0"/>
              </a:spcBef>
              <a:buFontTx/>
              <a:buNone/>
            </a:pPr>
            <a:r>
              <a:rPr lang="ru-RU" altLang="en-US" sz="13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spcBef>
                <a:spcPts val="0"/>
              </a:spcBef>
              <a:buFontTx/>
              <a:buNone/>
            </a:pPr>
            <a:r>
              <a:rPr lang="sr-Latn-RS" alt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sr-Cyrl-RS" alt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alt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Скупштина града</a:t>
            </a:r>
          </a:p>
          <a:p>
            <a:pPr marL="0" indent="6350" defTabSz="209550">
              <a:spcBef>
                <a:spcPts val="0"/>
              </a:spcBef>
              <a:buFontTx/>
              <a:buNone/>
            </a:pPr>
            <a:r>
              <a:rPr lang="sr-Latn-R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alt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sr-Cyrl-RS" alt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alt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Градоначелник</a:t>
            </a:r>
          </a:p>
          <a:p>
            <a:pPr marL="0" indent="6350" defTabSz="209550">
              <a:spcBef>
                <a:spcPts val="0"/>
              </a:spcBef>
              <a:buFontTx/>
              <a:buNone/>
            </a:pPr>
            <a:r>
              <a:rPr lang="sr-Latn-R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alt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sr-Cyrl-RS" alt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 	</a:t>
            </a:r>
            <a:r>
              <a:rPr lang="ru-RU" alt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Градско веће</a:t>
            </a:r>
          </a:p>
          <a:p>
            <a:pPr marL="0" indent="6350" defTabSz="209550">
              <a:spcBef>
                <a:spcPts val="0"/>
              </a:spcBef>
              <a:buFontTx/>
              <a:buNone/>
            </a:pPr>
            <a:r>
              <a:rPr lang="sr-Latn-RS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r-Latn-RS" alt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sr-Cyrl-RS" alt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alt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- Управа за органе града и грађанска стања</a:t>
            </a:r>
          </a:p>
          <a:p>
            <a:pPr marL="0" indent="6350" defTabSz="209550">
              <a:spcBef>
                <a:spcPts val="0"/>
              </a:spcBef>
              <a:buFontTx/>
              <a:buNone/>
            </a:pPr>
            <a:r>
              <a:rPr lang="ru-RU" alt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	- Управа за финансије</a:t>
            </a:r>
          </a:p>
          <a:p>
            <a:pPr marL="0" indent="6350" defTabSz="209550">
              <a:spcBef>
                <a:spcPts val="0"/>
              </a:spcBef>
              <a:buFontTx/>
              <a:buNone/>
            </a:pPr>
            <a:r>
              <a:rPr lang="ru-RU" alt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	- Управа за грађевинарство</a:t>
            </a:r>
          </a:p>
          <a:p>
            <a:pPr marL="0" indent="6350" defTabSz="209550">
              <a:spcBef>
                <a:spcPts val="0"/>
              </a:spcBef>
              <a:buFontTx/>
              <a:buNone/>
            </a:pPr>
            <a:r>
              <a:rPr lang="ru-RU" alt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	- Управа за комуналне делатности и инспекцијске послове</a:t>
            </a:r>
          </a:p>
          <a:p>
            <a:pPr marL="0" indent="6350" defTabSz="209550">
              <a:spcBef>
                <a:spcPts val="0"/>
              </a:spcBef>
              <a:buFontTx/>
              <a:buNone/>
            </a:pPr>
            <a:r>
              <a:rPr lang="ru-RU" alt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	- Управа за друштвене делатности</a:t>
            </a:r>
          </a:p>
          <a:p>
            <a:pPr marL="0" indent="6350" defTabSz="209550">
              <a:spcBef>
                <a:spcPts val="0"/>
              </a:spcBef>
              <a:buFontTx/>
              <a:buNone/>
            </a:pPr>
            <a:r>
              <a:rPr lang="ru-RU" alt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	- Управа за имовину и одрживи развој</a:t>
            </a:r>
            <a:endParaRPr lang="ru-RU" alt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spcBef>
                <a:spcPts val="0"/>
              </a:spcBef>
              <a:buFontTx/>
              <a:buNone/>
            </a:pPr>
            <a:r>
              <a:rPr lang="sr-Latn-RS" alt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sr-Cyrl-RS" alt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alt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Правобранилаштво </a:t>
            </a:r>
            <a:r>
              <a:rPr lang="ru-RU" alt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града Ниша</a:t>
            </a:r>
            <a:endParaRPr lang="sr-Cyrl-RS" altLang="en-US" sz="1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spcBef>
                <a:spcPts val="0"/>
              </a:spcBef>
              <a:buFontTx/>
              <a:buNone/>
            </a:pPr>
            <a:r>
              <a:rPr lang="sr-Cyrl-CS" sz="1300" dirty="0" smtClean="0"/>
              <a:t>  	- Канцеларија за локални економски развој </a:t>
            </a:r>
          </a:p>
          <a:p>
            <a:pPr marL="0" indent="6350" defTabSz="209550">
              <a:spcBef>
                <a:spcPts val="0"/>
              </a:spcBef>
              <a:buFontTx/>
              <a:buNone/>
            </a:pPr>
            <a:r>
              <a:rPr lang="ru-RU" alt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ru-RU" alt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Заштитник </a:t>
            </a:r>
            <a:r>
              <a:rPr lang="ru-RU" alt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грађана</a:t>
            </a:r>
            <a:endParaRPr lang="sr-Cyrl-RS" alt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spcBef>
                <a:spcPts val="0"/>
              </a:spcBef>
              <a:buFontTx/>
              <a:buNone/>
            </a:pPr>
            <a:endParaRPr lang="sr-Latn-RS" alt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124744"/>
            <a:ext cx="4038600" cy="5026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3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r>
              <a:rPr lang="ru-RU" altLang="en-US" sz="1300" dirty="0">
                <a:cs typeface="Calibri" panose="020F0502020204030204" pitchFamily="34" charset="0"/>
              </a:rPr>
              <a:t>	</a:t>
            </a:r>
            <a:r>
              <a:rPr lang="sr-Cyrl-RS" altLang="en-US" sz="1300" dirty="0"/>
              <a:t>-</a:t>
            </a:r>
            <a:r>
              <a:rPr lang="en-US" sz="1300" dirty="0" smtClean="0"/>
              <a:t> </a:t>
            </a:r>
            <a:r>
              <a:rPr lang="sr-Cyrl-CS" sz="1300" dirty="0"/>
              <a:t>Центар за </a:t>
            </a:r>
            <a:r>
              <a:rPr lang="sr-Cyrl-RS" sz="1300" dirty="0" smtClean="0"/>
              <a:t>пружање услуга социјалне заштите</a:t>
            </a:r>
            <a:r>
              <a:rPr lang="sr-Cyrl-CS" sz="1300" dirty="0" smtClean="0"/>
              <a:t>  „</a:t>
            </a:r>
            <a:r>
              <a:rPr lang="sr-Cyrl-CS" sz="1300" dirty="0"/>
              <a:t>Мара“</a:t>
            </a:r>
            <a:endParaRPr lang="sr-Latn-RS" sz="1300" dirty="0"/>
          </a:p>
          <a:p>
            <a:r>
              <a:rPr lang="en-US" sz="1300" dirty="0"/>
              <a:t>      </a:t>
            </a:r>
            <a:r>
              <a:rPr lang="sr-Cyrl-RS" sz="1300" dirty="0" smtClean="0"/>
              <a:t>- </a:t>
            </a:r>
            <a:r>
              <a:rPr lang="en-US" sz="1300" dirty="0" smtClean="0"/>
              <a:t> </a:t>
            </a:r>
            <a:r>
              <a:rPr lang="sr-Cyrl-CS" sz="1300" dirty="0" smtClean="0"/>
              <a:t>Јавна предшколска </a:t>
            </a:r>
            <a:r>
              <a:rPr lang="sr-Cyrl-CS" sz="1300" dirty="0"/>
              <a:t>установа „Пчелица</a:t>
            </a:r>
            <a:r>
              <a:rPr lang="sr-Cyrl-CS" sz="1300" dirty="0" smtClean="0"/>
              <a:t>“ Ниш</a:t>
            </a:r>
            <a:endParaRPr lang="sr-Latn-RS" sz="1300" dirty="0"/>
          </a:p>
          <a:p>
            <a:r>
              <a:rPr lang="en-US" sz="1300" dirty="0"/>
              <a:t>      </a:t>
            </a:r>
            <a:r>
              <a:rPr lang="sr-Cyrl-RS" sz="1300" dirty="0" smtClean="0">
                <a:solidFill>
                  <a:srgbClr val="002060"/>
                </a:solidFill>
              </a:rPr>
              <a:t>- </a:t>
            </a:r>
            <a:r>
              <a:rPr lang="sr-Cyrl-CS" sz="1300" dirty="0" smtClean="0">
                <a:solidFill>
                  <a:srgbClr val="002060"/>
                </a:solidFill>
              </a:rPr>
              <a:t> </a:t>
            </a:r>
            <a:r>
              <a:rPr lang="sr-Cyrl-CS" sz="1300" dirty="0">
                <a:solidFill>
                  <a:srgbClr val="002060"/>
                </a:solidFill>
              </a:rPr>
              <a:t>Установа „Дечији центар“ Ниш</a:t>
            </a:r>
            <a:endParaRPr lang="sr-Latn-RS" sz="1300" dirty="0">
              <a:solidFill>
                <a:srgbClr val="002060"/>
              </a:solidFill>
            </a:endParaRPr>
          </a:p>
          <a:p>
            <a:r>
              <a:rPr lang="en-US" sz="1300" dirty="0"/>
              <a:t>      </a:t>
            </a:r>
            <a:r>
              <a:rPr lang="sr-Cyrl-RS" sz="1300" dirty="0" smtClean="0"/>
              <a:t>- </a:t>
            </a:r>
            <a:r>
              <a:rPr lang="sr-Cyrl-CS" sz="1300" dirty="0" smtClean="0"/>
              <a:t> </a:t>
            </a:r>
            <a:r>
              <a:rPr lang="sr-Cyrl-CS" sz="1300" dirty="0"/>
              <a:t>Установа „Народни музеј“</a:t>
            </a:r>
            <a:endParaRPr lang="sr-Latn-RS" sz="1300" dirty="0"/>
          </a:p>
          <a:p>
            <a:r>
              <a:rPr lang="en-US" sz="1300" dirty="0"/>
              <a:t>      </a:t>
            </a:r>
            <a:r>
              <a:rPr lang="sr-Cyrl-RS" sz="1300" dirty="0" smtClean="0"/>
              <a:t>- </a:t>
            </a:r>
            <a:r>
              <a:rPr lang="en-US" sz="1300" dirty="0" smtClean="0"/>
              <a:t> </a:t>
            </a:r>
            <a:r>
              <a:rPr lang="sr-Cyrl-CS" sz="1300" dirty="0"/>
              <a:t>Установа „Народна библиотека“</a:t>
            </a:r>
            <a:endParaRPr lang="sr-Latn-RS" sz="1300" dirty="0"/>
          </a:p>
          <a:p>
            <a:r>
              <a:rPr lang="en-US" sz="1300" dirty="0"/>
              <a:t>      </a:t>
            </a:r>
            <a:r>
              <a:rPr lang="sr-Cyrl-RS" sz="1300" dirty="0" smtClean="0"/>
              <a:t>- </a:t>
            </a:r>
            <a:r>
              <a:rPr lang="en-US" sz="1300" dirty="0" smtClean="0"/>
              <a:t> </a:t>
            </a:r>
            <a:r>
              <a:rPr lang="sr-Cyrl-CS" sz="1300" dirty="0"/>
              <a:t>Установа „Народно позориште“</a:t>
            </a:r>
            <a:endParaRPr lang="sr-Latn-RS" sz="1300" dirty="0"/>
          </a:p>
          <a:p>
            <a:r>
              <a:rPr lang="en-US" sz="1300" dirty="0"/>
              <a:t>      </a:t>
            </a:r>
            <a:r>
              <a:rPr lang="sr-Cyrl-RS" sz="1300" dirty="0" smtClean="0"/>
              <a:t>- </a:t>
            </a:r>
            <a:r>
              <a:rPr lang="sr-Latn-RS" sz="1300" dirty="0" smtClean="0"/>
              <a:t> </a:t>
            </a:r>
            <a:r>
              <a:rPr lang="sr-Cyrl-CS" sz="1300" dirty="0" smtClean="0"/>
              <a:t>Установа </a:t>
            </a:r>
            <a:r>
              <a:rPr lang="sr-Cyrl-CS" sz="1300" dirty="0"/>
              <a:t>„Позориште лутака“</a:t>
            </a:r>
            <a:endParaRPr lang="sr-Latn-RS" sz="1300" dirty="0"/>
          </a:p>
          <a:p>
            <a:r>
              <a:rPr lang="en-US" sz="1300" dirty="0"/>
              <a:t>      </a:t>
            </a:r>
            <a:r>
              <a:rPr lang="sr-Cyrl-RS" sz="1300" dirty="0" smtClean="0"/>
              <a:t>- </a:t>
            </a:r>
            <a:r>
              <a:rPr lang="en-US" sz="1300" dirty="0" smtClean="0"/>
              <a:t> </a:t>
            </a:r>
            <a:r>
              <a:rPr lang="sr-Cyrl-CS" sz="1300" dirty="0"/>
              <a:t>Установа „Нишки симфонијски оркестар“</a:t>
            </a:r>
            <a:endParaRPr lang="sr-Latn-RS" sz="1300" dirty="0"/>
          </a:p>
          <a:p>
            <a:r>
              <a:rPr lang="en-US" sz="1300" dirty="0"/>
              <a:t>      </a:t>
            </a:r>
            <a:r>
              <a:rPr lang="sr-Cyrl-RS" sz="1300" dirty="0" smtClean="0"/>
              <a:t>- </a:t>
            </a:r>
            <a:r>
              <a:rPr lang="en-US" sz="1300" dirty="0" smtClean="0"/>
              <a:t> </a:t>
            </a:r>
            <a:r>
              <a:rPr lang="sr-Cyrl-CS" sz="1300" dirty="0"/>
              <a:t>Установа „Галерија савремене ликовне уметности“</a:t>
            </a:r>
            <a:endParaRPr lang="sr-Latn-RS" sz="1300" dirty="0"/>
          </a:p>
          <a:p>
            <a:r>
              <a:rPr lang="en-US" sz="1300" dirty="0"/>
              <a:t>   </a:t>
            </a:r>
            <a:r>
              <a:rPr lang="sr-Cyrl-RS" sz="1300" dirty="0" smtClean="0"/>
              <a:t>	</a:t>
            </a:r>
            <a:r>
              <a:rPr lang="en-US" sz="1300" dirty="0" smtClean="0"/>
              <a:t> </a:t>
            </a:r>
            <a:r>
              <a:rPr lang="sr-Cyrl-RS" sz="1300" dirty="0" smtClean="0"/>
              <a:t>-  </a:t>
            </a:r>
            <a:r>
              <a:rPr lang="sr-Cyrl-CS" sz="1300" dirty="0" smtClean="0"/>
              <a:t>Установа </a:t>
            </a:r>
            <a:r>
              <a:rPr lang="sr-Cyrl-CS" sz="1300" dirty="0"/>
              <a:t>„Нишки културни центар“</a:t>
            </a:r>
            <a:endParaRPr lang="sr-Latn-RS" sz="1300" dirty="0"/>
          </a:p>
          <a:p>
            <a:r>
              <a:rPr lang="en-US" sz="1300" dirty="0"/>
              <a:t>   </a:t>
            </a:r>
            <a:r>
              <a:rPr lang="sr-Cyrl-RS" sz="1300" dirty="0" smtClean="0"/>
              <a:t>	</a:t>
            </a:r>
            <a:r>
              <a:rPr lang="en-US" sz="1300" dirty="0" smtClean="0"/>
              <a:t> </a:t>
            </a:r>
            <a:r>
              <a:rPr lang="sr-Cyrl-RS" sz="1300" dirty="0" smtClean="0"/>
              <a:t>-  </a:t>
            </a:r>
            <a:r>
              <a:rPr lang="sr-Cyrl-CS" sz="1300" dirty="0" smtClean="0"/>
              <a:t>Установа </a:t>
            </a:r>
            <a:r>
              <a:rPr lang="sr-Cyrl-CS" sz="1300" dirty="0"/>
              <a:t>„Историјски архив“</a:t>
            </a:r>
            <a:endParaRPr lang="sr-Latn-RS" sz="1300" dirty="0"/>
          </a:p>
          <a:p>
            <a:r>
              <a:rPr lang="en-US" sz="1300" dirty="0"/>
              <a:t> </a:t>
            </a:r>
            <a:r>
              <a:rPr lang="sr-Cyrl-RS" sz="1300" dirty="0" smtClean="0"/>
              <a:t>	</a:t>
            </a:r>
            <a:r>
              <a:rPr lang="en-US" sz="1300" dirty="0" smtClean="0"/>
              <a:t> </a:t>
            </a:r>
            <a:r>
              <a:rPr lang="sr-Cyrl-RS" sz="1300" dirty="0" smtClean="0"/>
              <a:t>- </a:t>
            </a:r>
            <a:r>
              <a:rPr lang="sr-Cyrl-RS" sz="1300" dirty="0"/>
              <a:t> </a:t>
            </a:r>
            <a:r>
              <a:rPr lang="sr-Cyrl-CS" sz="1300" dirty="0" smtClean="0"/>
              <a:t>Установа </a:t>
            </a:r>
            <a:r>
              <a:rPr lang="sr-Cyrl-CS" sz="1300" dirty="0"/>
              <a:t>„Завод за заштиту споменика културе“ Ниш</a:t>
            </a:r>
            <a:endParaRPr lang="sr-Latn-RS" sz="1300" dirty="0"/>
          </a:p>
          <a:p>
            <a:r>
              <a:rPr lang="en-US" sz="1300" dirty="0"/>
              <a:t>  </a:t>
            </a:r>
            <a:r>
              <a:rPr lang="sr-Cyrl-RS" sz="1300" dirty="0" smtClean="0"/>
              <a:t>	</a:t>
            </a:r>
            <a:r>
              <a:rPr lang="en-US" sz="1300" dirty="0" smtClean="0"/>
              <a:t> </a:t>
            </a:r>
            <a:r>
              <a:rPr lang="sr-Cyrl-RS" sz="1300" dirty="0" smtClean="0"/>
              <a:t>-  </a:t>
            </a:r>
            <a:r>
              <a:rPr lang="sr-Cyrl-CS" sz="1300" dirty="0" smtClean="0"/>
              <a:t>Установа </a:t>
            </a:r>
            <a:r>
              <a:rPr lang="sr-Cyrl-CS" sz="1300" dirty="0"/>
              <a:t>за физичку културу СЦ „Чаир“</a:t>
            </a:r>
            <a:endParaRPr lang="sr-Latn-RS" sz="1300" dirty="0"/>
          </a:p>
          <a:p>
            <a:r>
              <a:rPr lang="en-US" sz="1300" dirty="0"/>
              <a:t>   </a:t>
            </a:r>
            <a:r>
              <a:rPr lang="sr-Cyrl-RS" sz="1300" dirty="0" smtClean="0"/>
              <a:t>	 -  </a:t>
            </a:r>
            <a:r>
              <a:rPr lang="sr-Cyrl-CS" sz="1300" dirty="0" smtClean="0"/>
              <a:t>Центар за стручно усавршавање</a:t>
            </a:r>
            <a:endParaRPr lang="sr-Latn-RS" sz="1300" dirty="0"/>
          </a:p>
          <a:p>
            <a:r>
              <a:rPr lang="en-US" sz="1300" dirty="0"/>
              <a:t>   </a:t>
            </a:r>
            <a:r>
              <a:rPr lang="sr-Cyrl-RS" sz="1300" dirty="0" smtClean="0"/>
              <a:t>	</a:t>
            </a:r>
            <a:r>
              <a:rPr lang="en-US" sz="1300" dirty="0" smtClean="0"/>
              <a:t> </a:t>
            </a:r>
            <a:r>
              <a:rPr lang="sr-Cyrl-RS" sz="1300" dirty="0" smtClean="0"/>
              <a:t>-  </a:t>
            </a:r>
            <a:r>
              <a:rPr lang="sr-Cyrl-CS" sz="1300" dirty="0" smtClean="0"/>
              <a:t>Туристичка </a:t>
            </a:r>
            <a:r>
              <a:rPr lang="sr-Cyrl-CS" sz="1300" dirty="0"/>
              <a:t>организација Ниш</a:t>
            </a:r>
            <a:r>
              <a:rPr lang="en-US" sz="1300" dirty="0"/>
              <a:t>    </a:t>
            </a:r>
            <a:endParaRPr lang="sr-Latn-RS" sz="1300" dirty="0"/>
          </a:p>
          <a:p>
            <a:r>
              <a:rPr lang="en-US" sz="1300" dirty="0"/>
              <a:t>   </a:t>
            </a:r>
            <a:r>
              <a:rPr lang="sr-Cyrl-RS" sz="1300" dirty="0" smtClean="0"/>
              <a:t>	</a:t>
            </a:r>
            <a:r>
              <a:rPr lang="en-US" sz="1300" dirty="0" smtClean="0"/>
              <a:t> </a:t>
            </a:r>
            <a:r>
              <a:rPr lang="sr-Cyrl-CS" sz="1300" dirty="0" smtClean="0"/>
              <a:t>- </a:t>
            </a:r>
            <a:r>
              <a:rPr lang="en-US" sz="1300" dirty="0" smtClean="0"/>
              <a:t> </a:t>
            </a:r>
            <a:r>
              <a:rPr lang="sr-Cyrl-CS" sz="1300" dirty="0"/>
              <a:t>Установа „Сигурна кућа за жене и децу жртве породичног насиља</a:t>
            </a:r>
            <a:r>
              <a:rPr lang="sr-Cyrl-CS" sz="1300" dirty="0" smtClean="0"/>
              <a:t>“</a:t>
            </a:r>
            <a:endParaRPr lang="sr-Latn-RS" sz="1300" dirty="0" smtClean="0"/>
          </a:p>
          <a:p>
            <a:r>
              <a:rPr lang="sr-Cyrl-RS" sz="1300" dirty="0" smtClean="0"/>
              <a:t>	-  Установа дечије одмаралиште „Дивљана“</a:t>
            </a:r>
            <a:endParaRPr lang="sr-Latn-RS" sz="1300" dirty="0"/>
          </a:p>
          <a:p>
            <a:pPr>
              <a:spcBef>
                <a:spcPct val="20000"/>
              </a:spcBef>
            </a:pPr>
            <a:endParaRPr lang="ru-RU" altLang="en-US" sz="13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3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3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" y="4329112"/>
            <a:ext cx="4038600" cy="239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xmlns="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" y="4077073"/>
            <a:ext cx="4191000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300" b="1" dirty="0" smtClean="0">
                <a:cs typeface="Calibri" panose="020F0502020204030204" pitchFamily="34" charset="0"/>
              </a:rPr>
              <a:t>Остали </a:t>
            </a:r>
            <a:r>
              <a:rPr lang="ru-RU" altLang="en-US" sz="1300" b="1" dirty="0">
                <a:cs typeface="Calibri" panose="020F0502020204030204" pitchFamily="34" charset="0"/>
              </a:rPr>
              <a:t>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300" dirty="0">
                <a:cs typeface="Calibri" panose="020F0502020204030204" pitchFamily="34" charset="0"/>
              </a:rPr>
              <a:t>	- Образовне институције (</a:t>
            </a:r>
            <a:r>
              <a:rPr lang="ru-RU" altLang="en-US" sz="1300" dirty="0" smtClean="0">
                <a:cs typeface="Calibri" panose="020F0502020204030204" pitchFamily="34" charset="0"/>
              </a:rPr>
              <a:t>школе - основне и средње)</a:t>
            </a:r>
            <a:endParaRPr lang="ru-RU" altLang="en-US" sz="13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300" dirty="0">
                <a:cs typeface="Calibri" panose="020F0502020204030204" pitchFamily="34" charset="0"/>
              </a:rPr>
              <a:t>	- Здравствене институције </a:t>
            </a:r>
            <a:endParaRPr lang="sr-Latn-RS" altLang="en-US" sz="1300" dirty="0" smtClean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300" dirty="0">
                <a:cs typeface="Calibri" panose="020F0502020204030204" pitchFamily="34" charset="0"/>
              </a:rPr>
              <a:t>	- Социјалне институције (Центар за социјални </a:t>
            </a:r>
            <a:r>
              <a:rPr lang="ru-RU" altLang="en-US" sz="1300" dirty="0" smtClean="0">
                <a:cs typeface="Calibri" panose="020F0502020204030204" pitchFamily="34" charset="0"/>
              </a:rPr>
              <a:t>рад </a:t>
            </a:r>
            <a:r>
              <a:rPr lang="sr-Latn-RS" altLang="en-US" sz="1300" dirty="0" smtClean="0">
                <a:cs typeface="Calibri" panose="020F0502020204030204" pitchFamily="34" charset="0"/>
              </a:rPr>
              <a:t> „</a:t>
            </a:r>
            <a:r>
              <a:rPr lang="ru-RU" altLang="en-US" sz="1300" dirty="0" smtClean="0">
                <a:cs typeface="Calibri" panose="020F0502020204030204" pitchFamily="34" charset="0"/>
              </a:rPr>
              <a:t>Свети Сава</a:t>
            </a:r>
            <a:r>
              <a:rPr lang="sr-Latn-RS" altLang="en-US" sz="1300" dirty="0" smtClean="0">
                <a:cs typeface="Calibri" panose="020F0502020204030204" pitchFamily="34" charset="0"/>
              </a:rPr>
              <a:t>“)</a:t>
            </a:r>
            <a:endParaRPr lang="ru-RU" altLang="en-US" sz="13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3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3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3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3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града?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715070"/>
            <a:ext cx="8492686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града је правни документ који утврђује план прихода и примања и расхода и издатака града за буџетску, односно календарску годину.</a:t>
            </a:r>
          </a:p>
          <a:p>
            <a:pPr algn="just"/>
            <a:endParaRPr lang="en-US" sz="11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Из градског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Градоначелник и локална управа спроводе градску политику, а главна полуга те политике и развоја је управо буџет града.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Приликом дефинисања овог, за град </a:t>
            </a:r>
            <a:r>
              <a:rPr lang="sr-Cyrl-RS" sz="1700" dirty="0" smtClean="0"/>
              <a:t>Ниш</a:t>
            </a:r>
            <a:r>
              <a:rPr lang="sr-Latn-RS" sz="1700" dirty="0" smtClean="0"/>
              <a:t> </a:t>
            </a:r>
            <a:r>
              <a:rPr lang="sr-Cyrl-RS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163437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5975396" y="3319264"/>
            <a:ext cx="2160240" cy="15498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sr-Cyrl-RS" sz="1400" dirty="0" smtClean="0"/>
              <a:t>Грађани </a:t>
            </a:r>
            <a:r>
              <a:rPr lang="sr-Cyrl-RS" sz="1400" dirty="0"/>
              <a:t>и њихова </a:t>
            </a:r>
            <a:r>
              <a:rPr lang="sr-Cyrl-RS" sz="1400" dirty="0" smtClean="0"/>
              <a:t>удружења</a:t>
            </a:r>
            <a:r>
              <a:rPr lang="sr-Cyrl-RS" sz="1400" dirty="0"/>
              <a:t> </a:t>
            </a:r>
            <a:r>
              <a:rPr lang="sr-Cyrl-RS" sz="1400" dirty="0" smtClean="0"/>
              <a:t>и НВО</a:t>
            </a:r>
          </a:p>
          <a:p>
            <a:pPr marL="285750" indent="-285750" algn="ctr">
              <a:buFontTx/>
              <a:buChar char="-"/>
            </a:pPr>
            <a:r>
              <a:rPr lang="sr-Cyrl-RS" sz="1400" dirty="0" smtClean="0"/>
              <a:t>медији</a:t>
            </a:r>
          </a:p>
        </p:txBody>
      </p:sp>
      <p:sp>
        <p:nvSpPr>
          <p:cNvPr id="6" name="Oval 5"/>
          <p:cNvSpPr/>
          <p:nvPr/>
        </p:nvSpPr>
        <p:spPr>
          <a:xfrm>
            <a:off x="5868144" y="4869160"/>
            <a:ext cx="1296144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200" dirty="0"/>
              <a:t>Јавна предузећа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91162146"/>
              </p:ext>
            </p:extLst>
          </p:nvPr>
        </p:nvGraphicFramePr>
        <p:xfrm>
          <a:off x="539552" y="1340768"/>
          <a:ext cx="7749480" cy="4886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градска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600" dirty="0"/>
              <a:t>Укупни </a:t>
            </a:r>
            <a:r>
              <a:rPr lang="sr-Cyrl-RS" sz="1600" b="1" dirty="0"/>
              <a:t>јавни приходи и примања </a:t>
            </a:r>
            <a:r>
              <a:rPr lang="sr-Cyrl-RS" sz="1600" dirty="0" smtClean="0"/>
              <a:t>Града Ниша за 20</a:t>
            </a:r>
            <a:r>
              <a:rPr lang="sr-Latn-RS" sz="1600" dirty="0" smtClean="0"/>
              <a:t>2</a:t>
            </a:r>
            <a:r>
              <a:rPr lang="sr-Cyrl-RS" sz="1600" dirty="0"/>
              <a:t>3</a:t>
            </a:r>
            <a:r>
              <a:rPr lang="sr-Cyrl-RS" sz="1600" dirty="0" smtClean="0"/>
              <a:t>. </a:t>
            </a:r>
            <a:r>
              <a:rPr lang="sr-Cyrl-RS" sz="16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600" dirty="0"/>
              <a:t>Одлуком о буџету града  </a:t>
            </a:r>
            <a:r>
              <a:rPr lang="sr-Cyrl-RS" sz="1600" dirty="0" smtClean="0"/>
              <a:t>Града Ниша </a:t>
            </a:r>
            <a:r>
              <a:rPr lang="sr-Cyrl-RS" sz="1600" dirty="0"/>
              <a:t>за </a:t>
            </a:r>
            <a:r>
              <a:rPr lang="sr-Cyrl-RS" sz="1600" dirty="0" smtClean="0"/>
              <a:t>20</a:t>
            </a:r>
            <a:r>
              <a:rPr lang="sr-Latn-RS" sz="1600" dirty="0" smtClean="0"/>
              <a:t>2</a:t>
            </a:r>
            <a:r>
              <a:rPr lang="sr-Cyrl-RS" sz="1600" dirty="0"/>
              <a:t>3</a:t>
            </a:r>
            <a:r>
              <a:rPr lang="sr-Cyrl-RS" sz="1600" dirty="0" smtClean="0"/>
              <a:t>. </a:t>
            </a:r>
            <a:r>
              <a:rPr lang="sr-Cyrl-RS" sz="1600" dirty="0"/>
              <a:t>годину планирана су средства из буџета града у износу од</a:t>
            </a:r>
            <a:r>
              <a:rPr lang="en-GB" sz="1600" dirty="0"/>
              <a:t> </a:t>
            </a:r>
            <a:r>
              <a:rPr lang="sr-Cyrl-RS" sz="1600" dirty="0" smtClean="0"/>
              <a:t>13.306.791.397 динара</a:t>
            </a:r>
            <a:r>
              <a:rPr lang="sr-Latn-RS" sz="1600" dirty="0"/>
              <a:t>, </a:t>
            </a:r>
            <a:r>
              <a:rPr lang="sr-Cyrl-RS" sz="1600" dirty="0"/>
              <a:t>пренета средства из ранијих година у износу од </a:t>
            </a:r>
            <a:r>
              <a:rPr lang="sr-Cyrl-RS" sz="1600" dirty="0" smtClean="0"/>
              <a:t>135.000.000 динара</a:t>
            </a:r>
            <a:r>
              <a:rPr lang="sr-Latn-RS" sz="1600" dirty="0" smtClean="0"/>
              <a:t>. </a:t>
            </a:r>
            <a:endParaRPr lang="sr-Cyrl-R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60485542"/>
              </p:ext>
            </p:extLst>
          </p:nvPr>
        </p:nvGraphicFramePr>
        <p:xfrm>
          <a:off x="571472" y="4365104"/>
          <a:ext cx="8032976" cy="183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=""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 smtClean="0"/>
              <a:t>13.441.791.397 динара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04473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5681</TotalTime>
  <Words>1999</Words>
  <Application>Microsoft Office PowerPoint</Application>
  <PresentationFormat>On-screen Show (4:3)</PresentationFormat>
  <Paragraphs>498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Custom Design</vt:lpstr>
      <vt:lpstr>ГРАД НИШ</vt:lpstr>
      <vt:lpstr>PowerPoint Presentation</vt:lpstr>
      <vt:lpstr>PowerPoint Presentation</vt:lpstr>
      <vt:lpstr>PowerPoint Presentation</vt:lpstr>
      <vt:lpstr>Ко се финансира из буџета?</vt:lpstr>
      <vt:lpstr>Како настаје буџет града?</vt:lpstr>
      <vt:lpstr>Ко учествује у буџетском процесу?</vt:lpstr>
      <vt:lpstr>На основу чега се доноси буџет?</vt:lpstr>
      <vt:lpstr>Како се пуни градска каса?</vt:lpstr>
      <vt:lpstr>Шта су приходи и примања буџета?</vt:lpstr>
      <vt:lpstr>Структура планираних прихода и примања за 2023. годину</vt:lpstr>
      <vt:lpstr>Структура планираних прихода и примања за 2023. годину</vt:lpstr>
      <vt:lpstr>Шта се променило у односу на 2022. годину?</vt:lpstr>
      <vt:lpstr>На шта се троше јавна средства?</vt:lpstr>
      <vt:lpstr>PowerPoint Presentation</vt:lpstr>
      <vt:lpstr>Структура планираних расхода и издатака  буџета за 2023. годину</vt:lpstr>
      <vt:lpstr>Структура планираних расхода и издатака буџета за 2023. годину</vt:lpstr>
      <vt:lpstr>Шта се променило у односу на 2022. годину?</vt:lpstr>
      <vt:lpstr>Расходи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Најважнији капитални пројекти</vt:lpstr>
      <vt:lpstr>Најважнији пројекти од интереса за локалну заједницу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Doris Jovanović</cp:lastModifiedBy>
  <cp:revision>531</cp:revision>
  <cp:lastPrinted>2021-01-28T07:26:46Z</cp:lastPrinted>
  <dcterms:created xsi:type="dcterms:W3CDTF">2006-08-16T00:00:00Z</dcterms:created>
  <dcterms:modified xsi:type="dcterms:W3CDTF">2023-01-10T13:37:40Z</dcterms:modified>
</cp:coreProperties>
</file>