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8" r:id="rId4"/>
    <p:sldId id="259" r:id="rId5"/>
    <p:sldId id="275" r:id="rId6"/>
    <p:sldId id="262" r:id="rId7"/>
    <p:sldId id="287" r:id="rId8"/>
    <p:sldId id="261" r:id="rId9"/>
    <p:sldId id="263" r:id="rId10"/>
    <p:sldId id="284" r:id="rId11"/>
    <p:sldId id="264" r:id="rId12"/>
    <p:sldId id="277" r:id="rId13"/>
    <p:sldId id="279" r:id="rId14"/>
    <p:sldId id="266" r:id="rId15"/>
    <p:sldId id="285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1" clrIdx="1">
    <p:extLst/>
  </p:cmAuthor>
  <p:cmAuthor id="2" name="Milena Radomirovic" initials="MR" lastIdx="24" clrIdx="2">
    <p:extLst/>
  </p:cmAuthor>
  <p:cmAuthor id="3" name="Tatjana Milivojevic" initials="TM" lastIdx="1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933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5.5744749645893566E-3"/>
                  <c:y val="0.127893055186967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1"/>
              <c:layout>
                <c:manualLayout>
                  <c:x val="-4.6930130368656335E-2"/>
                  <c:y val="8.831152599206149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Донације и </a:t>
                    </a:r>
                  </a:p>
                  <a:p>
                    <a:r>
                      <a:rPr lang="sr-Cyrl-RS"/>
                      <a:t>трансфери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2294387469080702"/>
                  <c:y val="5.96396275834671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9522722217504013"/>
                  <c:y val="-1.41648293963254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3974772337718605E-2"/>
                  <c:y val="-0.133995976849950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24653312788906009"/>
                  <c:y val="-1.56862745098039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Донације и 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#,##0</c:formatCode>
                <c:ptCount val="6"/>
                <c:pt idx="0">
                  <c:v>10814098897</c:v>
                </c:pt>
                <c:pt idx="1">
                  <c:v>708574500</c:v>
                </c:pt>
                <c:pt idx="2">
                  <c:v>1646430000</c:v>
                </c:pt>
                <c:pt idx="3">
                  <c:v>125688000</c:v>
                </c:pt>
                <c:pt idx="4">
                  <c:v>0</c:v>
                </c:pt>
                <c:pt idx="5">
                  <c:v>135000000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3.5452834100536769E-2"/>
                  <c:y val="6.88138742035625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#,##0</c:formatCode>
                <c:ptCount val="8"/>
                <c:pt idx="0">
                  <c:v>2998211000</c:v>
                </c:pt>
                <c:pt idx="1">
                  <c:v>4450043706</c:v>
                </c:pt>
                <c:pt idx="2">
                  <c:v>70100000</c:v>
                </c:pt>
                <c:pt idx="3">
                  <c:v>1318166000</c:v>
                </c:pt>
                <c:pt idx="4">
                  <c:v>432201000</c:v>
                </c:pt>
                <c:pt idx="5">
                  <c:v>764457000</c:v>
                </c:pt>
                <c:pt idx="6">
                  <c:v>3286612691</c:v>
                </c:pt>
                <c:pt idx="7">
                  <c:v>122000000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9.6850482221552098E-2"/>
                  <c:y val="-0.19701818195063936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СТАНОВАЊЕ, </a:t>
                    </a:r>
                    <a:endParaRPr lang="sr-Latn-RS"/>
                  </a:p>
                  <a:p>
                    <a:r>
                      <a:rPr lang="sr-Cyrl-RS"/>
                      <a:t>УРБАНИЗАМ И </a:t>
                    </a:r>
                    <a:endParaRPr lang="sr-Latn-RS"/>
                  </a:p>
                  <a:p>
                    <a:r>
                      <a:rPr lang="sr-Cyrl-RS"/>
                      <a:t>ПРОСТОРНО </a:t>
                    </a:r>
                    <a:endParaRPr lang="sr-Latn-RS"/>
                  </a:p>
                  <a:p>
                    <a:r>
                      <a:rPr lang="sr-Cyrl-RS"/>
                      <a:t>ПЛАНИРАЊЕ
11%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6709757116934099"/>
                  <c:y val="-0.2699704586557777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 КОМУНАЛНЕ </a:t>
                    </a:r>
                    <a:endParaRPr lang="sr-Latn-RS"/>
                  </a:p>
                  <a:p>
                    <a:r>
                      <a:rPr lang="sr-Cyrl-RS"/>
                      <a:t>ДЕЛАТНОСТИ 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2473076391766819"/>
                  <c:y val="-0.132275132275132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0535876475930972"/>
                  <c:y val="1.0582010582010581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ПОЉОПРИВРЕДА</a:t>
                    </a:r>
                    <a:endParaRPr lang="sr-Latn-RS"/>
                  </a:p>
                  <a:p>
                    <a:r>
                      <a:rPr lang="sr-Cyrl-RS"/>
                      <a:t> И РУРАЛНИ РАЗВОЈ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0.10091780632684072"/>
                  <c:y val="0.1216931216931216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 ЗАШТИТА ЖИВОТНЕ</a:t>
                    </a:r>
                    <a:endParaRPr lang="sr-Latn-RS"/>
                  </a:p>
                  <a:p>
                    <a:r>
                      <a:rPr lang="sr-Cyrl-RS"/>
                      <a:t> СРЕДИНЕ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7.6538436782595642E-2"/>
                  <c:y val="0.203703703703703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8.7915496161802123E-2"/>
                  <c:y val="0.1564065741329288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0.11192632035593929"/>
                  <c:y val="0.1327666689129258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27631344108302253"/>
                  <c:y val="9.5237886930800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4211009807984529"/>
                  <c:y val="-1.58730158730158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24755974582124604"/>
                  <c:y val="-0.12433862433862433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ЗДРАВСТВЕНА </a:t>
                    </a:r>
                    <a:endParaRPr lang="sr-Latn-RS"/>
                  </a:p>
                  <a:p>
                    <a:r>
                      <a:rPr lang="sr-Cyrl-RS"/>
                      <a:t>ЗАШТИТА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7758502555601602"/>
                  <c:y val="-0.214285714285714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7250960077358751"/>
                  <c:y val="-0.2751322751322751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РАЗВОЈ СПОРТА</a:t>
                    </a:r>
                    <a:endParaRPr lang="sr-Latn-RS"/>
                  </a:p>
                  <a:p>
                    <a:r>
                      <a:rPr lang="sr-Cyrl-RS"/>
                      <a:t> И ОМЛАДИНЕ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0330770126070649"/>
                  <c:y val="-0.25876792378260338"/>
                </c:manualLayout>
              </c:layout>
              <c:tx>
                <c:rich>
                  <a:bodyPr/>
                  <a:lstStyle/>
                  <a:p>
                    <a:r>
                      <a:rPr lang="sr-Cyrl-RS" sz="800"/>
                      <a:t>ОПШТЕ УСЛУГЕ</a:t>
                    </a:r>
                    <a:endParaRPr lang="sr-Latn-RS" sz="800"/>
                  </a:p>
                  <a:p>
                    <a:r>
                      <a:rPr lang="sr-Cyrl-RS" sz="800"/>
                      <a:t> ЛОКАЛНЕ САМОУПРАВЕ
24%</a:t>
                    </a:r>
                    <a:endParaRPr lang="sr-Cyrl-R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0.10604284709106399"/>
                  <c:y val="-0.2342790691744633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4.795168261727533E-2"/>
                  <c:y val="-0.22154300706114621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ЕНЕРГЕТСКА ЕФИКАСНОСТ</a:t>
                    </a:r>
                    <a:endParaRPr lang="sr-Latn-RS"/>
                  </a:p>
                  <a:p>
                    <a:r>
                      <a:rPr lang="sr-Cyrl-RS"/>
                      <a:t> И ОБНОВЉИВИ ИЗВОРИ ЕНЕРГИЈЕ
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</c:formatCode>
                <c:ptCount val="17"/>
                <c:pt idx="0">
                  <c:v>1200380148</c:v>
                </c:pt>
                <c:pt idx="1">
                  <c:v>1303074000</c:v>
                </c:pt>
                <c:pt idx="2">
                  <c:v>98850000</c:v>
                </c:pt>
                <c:pt idx="3">
                  <c:v>678693000</c:v>
                </c:pt>
                <c:pt idx="4">
                  <c:v>45050000</c:v>
                </c:pt>
                <c:pt idx="5">
                  <c:v>144549019</c:v>
                </c:pt>
                <c:pt idx="6">
                  <c:v>2065545000</c:v>
                </c:pt>
                <c:pt idx="7">
                  <c:v>1237988000</c:v>
                </c:pt>
                <c:pt idx="8">
                  <c:v>556310000</c:v>
                </c:pt>
                <c:pt idx="9">
                  <c:v>282784000</c:v>
                </c:pt>
                <c:pt idx="10">
                  <c:v>744226000</c:v>
                </c:pt>
                <c:pt idx="11">
                  <c:v>48100000</c:v>
                </c:pt>
                <c:pt idx="12">
                  <c:v>1011845987</c:v>
                </c:pt>
                <c:pt idx="13">
                  <c:v>484783000</c:v>
                </c:pt>
                <c:pt idx="14">
                  <c:v>3193476000</c:v>
                </c:pt>
                <c:pt idx="15">
                  <c:v>149827000</c:v>
                </c:pt>
                <c:pt idx="16">
                  <c:v>196310243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 smtClean="0"/>
            <a:t>Скупштина града</a:t>
          </a:r>
        </a:p>
        <a:p>
          <a:r>
            <a:rPr lang="sr-Cyrl-RS" sz="1600" dirty="0" smtClean="0"/>
            <a:t>Градоначелник</a:t>
          </a:r>
        </a:p>
        <a:p>
          <a:r>
            <a:rPr lang="sr-Cyrl-RS" sz="1600" dirty="0" smtClean="0"/>
            <a:t>Градско веће</a:t>
          </a:r>
        </a:p>
        <a:p>
          <a:r>
            <a:rPr lang="sr-Cyrl-RS" sz="1600" dirty="0" smtClean="0"/>
            <a:t>Градске управе</a:t>
          </a:r>
        </a:p>
        <a:p>
          <a:endParaRPr lang="sr-Cyrl-RS" sz="1600" dirty="0" smtClean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- Јавна предшколска установа „Пчелица“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Установе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Установа  за физичку културу СЦ „Чаир“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Туристичка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Ниш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Установе социјалне заштите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/>
            <a:t>- Основне </a:t>
          </a:r>
          <a:r>
            <a:rPr lang="sr-Cyrl-RS" sz="1200" dirty="0"/>
            <a:t>школе </a:t>
          </a:r>
        </a:p>
        <a:p>
          <a:r>
            <a:rPr lang="sr-Cyrl-RS" sz="1200" dirty="0" smtClean="0"/>
            <a:t>- Средње школе</a:t>
          </a:r>
        </a:p>
        <a:p>
          <a:endParaRPr lang="sr-Cyrl-R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sr-Latn-R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sr-Latn-R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64800" custScaleY="183257" custLinFactNeighborX="-9579" custLinFactNeighborY="1590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X="159930" custScaleY="132392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</a:t>
          </a:r>
          <a:r>
            <a:rPr lang="sr-Latn-RS" sz="1400" dirty="0" smtClean="0"/>
            <a:t>2</a:t>
          </a:r>
          <a:r>
            <a:rPr lang="sr-Cyrl-RS" sz="1400" dirty="0" smtClean="0"/>
            <a:t>3.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</a:t>
          </a:r>
          <a:r>
            <a:rPr lang="sr-Cyrl-RS" sz="1400" dirty="0" smtClean="0"/>
            <a:t>развоја града</a:t>
          </a:r>
          <a:endParaRPr lang="sr-Latn-RS" sz="1400" dirty="0">
            <a:solidFill>
              <a:srgbClr val="FF0000"/>
            </a:solidFill>
          </a:endParaRPr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sr-Latn-R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sr-Latn-R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sr-Latn-R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sr-Latn-R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sr-Latn-R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sr-Latn-R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sr-Latn-R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sr-Latn-R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sr-Latn-R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sr-Latn-R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града </a:t>
          </a:r>
          <a:r>
            <a:rPr lang="sr-Cyrl-RS" dirty="0" smtClean="0">
              <a:solidFill>
                <a:schemeClr val="bg1"/>
              </a:solidFill>
            </a:rPr>
            <a:t>13.306.791.397</a:t>
          </a:r>
          <a:endParaRPr lang="en-US" dirty="0">
            <a:solidFill>
              <a:schemeClr val="bg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/>
            <a:t>Пренета средства из ранијих </a:t>
          </a:r>
          <a:r>
            <a:rPr lang="sr-Cyrl-RS" dirty="0" smtClean="0"/>
            <a:t>година</a:t>
          </a:r>
        </a:p>
        <a:p>
          <a:r>
            <a:rPr lang="sr-Cyrl-RS" dirty="0" smtClean="0">
              <a:solidFill>
                <a:schemeClr val="bg1"/>
              </a:solidFill>
            </a:rPr>
            <a:t>135.000.000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града </a:t>
          </a:r>
          <a:r>
            <a:rPr lang="sr-Cyrl-RS" dirty="0" smtClean="0">
              <a:solidFill>
                <a:schemeClr val="bg1"/>
              </a:solidFill>
            </a:rPr>
            <a:t>13.441.791.397</a:t>
          </a:r>
          <a:endParaRPr lang="en-US" dirty="0">
            <a:solidFill>
              <a:schemeClr val="bg1"/>
            </a:solidFill>
          </a:endParaRPr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D96E659A-663E-485D-BF89-FD74BE74A5C4}" type="pres">
      <dgm:prSet presAssocID="{1F884CF4-1E4C-423F-AE7B-0BAC3D9736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2"/>
      <dgm:spPr/>
      <dgm:t>
        <a:bodyPr/>
        <a:lstStyle/>
        <a:p>
          <a:endParaRPr lang="sr-Latn-R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2" custScaleX="85197" custScaleY="95071"/>
      <dgm:spPr/>
      <dgm:t>
        <a:bodyPr/>
        <a:lstStyle/>
        <a:p>
          <a:endParaRPr lang="sr-Latn-R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2DB98FF9-EDB5-4EEE-AFA3-A57C7337F497}" type="pres">
      <dgm:prSet presAssocID="{092009B7-2960-442B-A6FB-0D8F25F4F5CA}" presName="node" presStyleLbl="node1" presStyleIdx="2" presStyleCnt="3" custScaleX="120163" custScaleY="9747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2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2EA15DB9-4691-4655-BBAA-3AC0D32206B3}" type="presParOf" srcId="{688A0EC4-0F6D-4987-959D-CA5F27B3CF24}" destId="{2DB98FF9-EDB5-4EEE-AFA3-A57C7337F49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</a:t>
          </a:r>
          <a:r>
            <a:rPr lang="ru-RU" altLang="en-US" sz="1400" dirty="0" smtClean="0">
              <a:latin typeface="Calibri" panose="020F0502020204030204" pitchFamily="34" charset="0"/>
            </a:rPr>
            <a:t>градском </a:t>
          </a:r>
          <a:r>
            <a:rPr lang="ru-RU" altLang="en-US" sz="1400" dirty="0">
              <a:latin typeface="Calibri" panose="020F0502020204030204" pitchFamily="34" charset="0"/>
            </a:rPr>
            <a:t>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</a:t>
          </a:r>
          <a:r>
            <a:rPr lang="sr-Cyrl-RS" altLang="en-US" sz="1400" dirty="0" smtClean="0">
              <a:latin typeface="Calibri" panose="020F0502020204030204" pitchFamily="34" charset="0"/>
            </a:rPr>
            <a:t>кршења </a:t>
          </a:r>
          <a:r>
            <a:rPr lang="sr-Cyrl-RS" altLang="en-US" sz="1400" dirty="0">
              <a:latin typeface="Calibri" panose="020F0502020204030204" pitchFamily="34" charset="0"/>
            </a:rPr>
            <a:t>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Latn-RS" dirty="0" smtClean="0">
              <a:solidFill>
                <a:schemeClr val="tx1"/>
              </a:solidFill>
            </a:rPr>
            <a:t>13.441.791.397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>
              <a:solidFill>
                <a:schemeClr val="tx1"/>
              </a:solidFill>
            </a:rPr>
            <a:t>динара</a:t>
          </a:r>
          <a:endParaRPr lang="en-US" dirty="0">
            <a:solidFill>
              <a:schemeClr val="tx1"/>
            </a:solidFill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</a:t>
          </a:r>
          <a:r>
            <a:rPr lang="sr-Cyrl-RS" dirty="0" smtClean="0"/>
            <a:t>10.814.098.897</a:t>
          </a:r>
          <a:r>
            <a:rPr lang="sr-Cyrl-RS" dirty="0" smtClean="0">
              <a:solidFill>
                <a:schemeClr val="tx1"/>
              </a:solidFill>
            </a:rPr>
            <a:t>    </a:t>
          </a:r>
          <a:r>
            <a:rPr lang="sr-Cyrl-RS" dirty="0">
              <a:solidFill>
                <a:schemeClr val="tx1"/>
              </a:solidFill>
            </a:rPr>
            <a:t>д</a:t>
          </a:r>
          <a:r>
            <a:rPr lang="sr-Cyrl-RS" dirty="0"/>
            <a:t>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 smtClean="0"/>
            <a:t>Донације и трансфери  динара 708.574.500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Latn-RS" dirty="0" smtClean="0">
              <a:solidFill>
                <a:schemeClr val="tx1"/>
              </a:solidFill>
            </a:rPr>
            <a:t>1.658.430.000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</a:t>
          </a:r>
          <a:r>
            <a:rPr lang="sr-Cyrl-RS" dirty="0" smtClean="0"/>
            <a:t>125.688.000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финасијске </a:t>
          </a:r>
          <a:r>
            <a:rPr lang="sr-Cyrl-RS" dirty="0">
              <a:solidFill>
                <a:schemeClr val="tx1"/>
              </a:solidFill>
            </a:rPr>
            <a:t>имовине  </a:t>
          </a:r>
          <a:r>
            <a:rPr lang="sr-Cyrl-RS" dirty="0" smtClean="0">
              <a:solidFill>
                <a:schemeClr val="tx1"/>
              </a:solidFill>
            </a:rPr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135.000.000 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sr-Latn-R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</a:t>
          </a:r>
          <a:r>
            <a:rPr lang="sr-Cyrl-RS" sz="1400" dirty="0" smtClean="0"/>
            <a:t>код других </a:t>
          </a:r>
          <a:r>
            <a:rPr lang="sr-Cyrl-RS" sz="1400" dirty="0"/>
            <a:t>буџетских </a:t>
          </a:r>
          <a:r>
            <a:rPr lang="sr-Cyrl-RS" sz="1400" dirty="0" smtClean="0"/>
            <a:t>корисника 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</a:t>
          </a:r>
          <a:r>
            <a:rPr lang="ru-RU" sz="1400" dirty="0" smtClean="0"/>
            <a:t>градског и приградског </a:t>
          </a:r>
          <a:r>
            <a:rPr lang="ru-RU" sz="1400" dirty="0"/>
            <a:t>превоза и </a:t>
          </a:r>
          <a:r>
            <a:rPr lang="ru-RU" sz="1400" dirty="0" smtClean="0"/>
            <a:t>субвенције </a:t>
          </a:r>
          <a:r>
            <a:rPr lang="ru-RU" sz="1400" dirty="0"/>
            <a:t>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chemeClr val="bg1"/>
              </a:solidFill>
            </a:rPr>
            <a:t>13.441.791.397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chemeClr val="bg1"/>
              </a:solidFill>
            </a:rPr>
            <a:t>4.450.043.706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chemeClr val="bg1"/>
              </a:solidFill>
            </a:rPr>
            <a:t>70.100.000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3.286.612.691 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chemeClr val="bg1"/>
              </a:solidFill>
            </a:rPr>
            <a:t>2.998.211.000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chemeClr val="bg1"/>
              </a:solidFill>
            </a:rPr>
            <a:t>432.201.000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chemeClr val="bg1"/>
              </a:solidFill>
            </a:rPr>
            <a:t>1.318.166.000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</a:t>
          </a:r>
          <a:r>
            <a:rPr lang="sr-Latn-RS" dirty="0" smtClean="0">
              <a:solidFill>
                <a:schemeClr val="bg1"/>
              </a:solidFill>
            </a:rPr>
            <a:t>764.457.000</a:t>
          </a:r>
          <a:r>
            <a:rPr lang="sr-Cyrl-RS" dirty="0" smtClean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chemeClr val="bg1"/>
              </a:solidFill>
            </a:rPr>
            <a:t> 122.000.000 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sr-Latn-R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sr-Latn-R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sr-Latn-R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sr-Latn-R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sr-Latn-R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sr-Latn-R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sr-Latn-R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sr-Latn-R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sr-Latn-R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03141" y="317587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града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Градоначелник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Градско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Градске управе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600" kern="1200" dirty="0" smtClean="0"/>
        </a:p>
      </dsp:txBody>
      <dsp:txXfrm>
        <a:off x="1583166" y="797602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2973393" y="168251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10200" y="3351802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591881" y="1647833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28790" y="3632862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185181" y="686334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353077" y="219769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352744" y="375814"/>
          <a:ext cx="2196101" cy="244127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- Јавна предшколска установа „Пчелица“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Установе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Установа  за физичку културу СЦ „Чаир“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Туристичка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Ниш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Установе социјалне заштите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-31132" y="733331"/>
        <a:ext cx="1552877" cy="1726242"/>
      </dsp:txXfrm>
    </dsp:sp>
    <dsp:sp modelId="{D4397D2C-6DDE-4A42-9855-5F94ADD7F1F8}">
      <dsp:nvSpPr>
        <dsp:cNvPr id="0" name=""/>
        <dsp:cNvSpPr/>
      </dsp:nvSpPr>
      <dsp:spPr>
        <a:xfrm>
          <a:off x="2604585" y="697822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203981" y="2631923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317540" y="66603"/>
          <a:ext cx="2131204" cy="1763673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Основне </a:t>
          </a:r>
          <a:r>
            <a:rPr lang="sr-Cyrl-RS" sz="1200" kern="1200" dirty="0"/>
            <a:t>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200" kern="1200" dirty="0"/>
        </a:p>
      </dsp:txBody>
      <dsp:txXfrm>
        <a:off x="4629648" y="324887"/>
        <a:ext cx="1506988" cy="1247105"/>
      </dsp:txXfrm>
    </dsp:sp>
    <dsp:sp modelId="{4ABBCF6F-E7DA-4CE7-A2F5-6DD06BFAA1FA}">
      <dsp:nvSpPr>
        <dsp:cNvPr id="0" name=""/>
        <dsp:cNvSpPr/>
      </dsp:nvSpPr>
      <dsp:spPr>
        <a:xfrm>
          <a:off x="4122489" y="1202120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-46564" y="3416132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585688" y="30401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721340" y="2443336"/>
          <a:ext cx="560348" cy="2228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2228212"/>
              </a:lnTo>
              <a:lnTo>
                <a:pt x="560348" y="22282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944074" y="3500002"/>
        <a:ext cx="114879" cy="114879"/>
      </dsp:txXfrm>
    </dsp:sp>
    <dsp:sp modelId="{EE8B77DA-77C5-46AD-80A2-BD307CFE9F0A}">
      <dsp:nvSpPr>
        <dsp:cNvPr id="0" name=""/>
        <dsp:cNvSpPr/>
      </dsp:nvSpPr>
      <dsp:spPr>
        <a:xfrm>
          <a:off x="1721340" y="2443336"/>
          <a:ext cx="560348" cy="1596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1596885"/>
              </a:lnTo>
              <a:lnTo>
                <a:pt x="560348" y="15968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59205" y="3199470"/>
        <a:ext cx="84617" cy="84617"/>
      </dsp:txXfrm>
    </dsp:sp>
    <dsp:sp modelId="{531482B3-13DA-4E77-8EF9-7A508768A321}">
      <dsp:nvSpPr>
        <dsp:cNvPr id="0" name=""/>
        <dsp:cNvSpPr/>
      </dsp:nvSpPr>
      <dsp:spPr>
        <a:xfrm>
          <a:off x="1721340" y="2443336"/>
          <a:ext cx="560348" cy="972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972439"/>
              </a:lnTo>
              <a:lnTo>
                <a:pt x="560348" y="972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3456" y="2901497"/>
        <a:ext cx="56116" cy="56116"/>
      </dsp:txXfrm>
    </dsp:sp>
    <dsp:sp modelId="{F1903401-CDA9-4777-A04C-F19A89F110A0}">
      <dsp:nvSpPr>
        <dsp:cNvPr id="0" name=""/>
        <dsp:cNvSpPr/>
      </dsp:nvSpPr>
      <dsp:spPr>
        <a:xfrm>
          <a:off x="1721340" y="2443336"/>
          <a:ext cx="560348" cy="14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145861"/>
              </a:lnTo>
              <a:lnTo>
                <a:pt x="560348" y="145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7038" y="2501791"/>
        <a:ext cx="28951" cy="28951"/>
      </dsp:txXfrm>
    </dsp:sp>
    <dsp:sp modelId="{25CF5DCC-0AE9-4D09-ABC1-8BE4D97FDFCB}">
      <dsp:nvSpPr>
        <dsp:cNvPr id="0" name=""/>
        <dsp:cNvSpPr/>
      </dsp:nvSpPr>
      <dsp:spPr>
        <a:xfrm>
          <a:off x="1721340" y="1036725"/>
          <a:ext cx="586236" cy="1406610"/>
        </a:xfrm>
        <a:custGeom>
          <a:avLst/>
          <a:gdLst/>
          <a:ahLst/>
          <a:cxnLst/>
          <a:rect l="0" t="0" r="0" b="0"/>
          <a:pathLst>
            <a:path>
              <a:moveTo>
                <a:pt x="0" y="1406610"/>
              </a:moveTo>
              <a:lnTo>
                <a:pt x="293118" y="1406610"/>
              </a:lnTo>
              <a:lnTo>
                <a:pt x="293118" y="0"/>
              </a:lnTo>
              <a:lnTo>
                <a:pt x="5862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6361" y="1701933"/>
        <a:ext cx="76194" cy="76194"/>
      </dsp:txXfrm>
    </dsp:sp>
    <dsp:sp modelId="{D1C52863-34A6-4E04-9740-6E0567681A8F}">
      <dsp:nvSpPr>
        <dsp:cNvPr id="0" name=""/>
        <dsp:cNvSpPr/>
      </dsp:nvSpPr>
      <dsp:spPr>
        <a:xfrm rot="16200000">
          <a:off x="-1091183" y="1657849"/>
          <a:ext cx="4054073" cy="15709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091183" y="1657849"/>
        <a:ext cx="4054073" cy="1570973"/>
      </dsp:txXfrm>
    </dsp:sp>
    <dsp:sp modelId="{AD67EDBF-32B4-495C-A262-4812FBE80932}">
      <dsp:nvSpPr>
        <dsp:cNvPr id="0" name=""/>
        <dsp:cNvSpPr/>
      </dsp:nvSpPr>
      <dsp:spPr>
        <a:xfrm>
          <a:off x="2307576" y="53881"/>
          <a:ext cx="5317425" cy="19656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</a:t>
          </a:r>
          <a:r>
            <a:rPr lang="sr-Latn-RS" sz="1400" kern="1200" dirty="0" smtClean="0"/>
            <a:t>2</a:t>
          </a:r>
          <a:r>
            <a:rPr lang="sr-Cyrl-RS" sz="1400" kern="1200" dirty="0" smtClean="0"/>
            <a:t>3.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307576" y="53881"/>
        <a:ext cx="5317425" cy="1965686"/>
      </dsp:txXfrm>
    </dsp:sp>
    <dsp:sp modelId="{A288E7CD-845A-4B30-8D9E-0FCFF4059FF8}">
      <dsp:nvSpPr>
        <dsp:cNvPr id="0" name=""/>
        <dsp:cNvSpPr/>
      </dsp:nvSpPr>
      <dsp:spPr>
        <a:xfrm>
          <a:off x="2281688" y="2181821"/>
          <a:ext cx="5276491" cy="814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</a:t>
          </a:r>
          <a:r>
            <a:rPr lang="sr-Cyrl-RS" sz="1400" kern="1200" dirty="0" smtClean="0"/>
            <a:t>развоја града</a:t>
          </a:r>
          <a:endParaRPr lang="sr-Latn-RS" sz="1400" kern="1200" dirty="0">
            <a:solidFill>
              <a:srgbClr val="FF0000"/>
            </a:solidFill>
          </a:endParaRPr>
        </a:p>
      </dsp:txBody>
      <dsp:txXfrm>
        <a:off x="2281688" y="2181821"/>
        <a:ext cx="5276491" cy="814751"/>
      </dsp:txXfrm>
    </dsp:sp>
    <dsp:sp modelId="{573F9BF2-AC82-43FC-A361-118085DB3D65}">
      <dsp:nvSpPr>
        <dsp:cNvPr id="0" name=""/>
        <dsp:cNvSpPr/>
      </dsp:nvSpPr>
      <dsp:spPr>
        <a:xfrm>
          <a:off x="2281688" y="3210120"/>
          <a:ext cx="5285261" cy="4113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81688" y="3210120"/>
        <a:ext cx="5285261" cy="411309"/>
      </dsp:txXfrm>
    </dsp:sp>
    <dsp:sp modelId="{B2DE3A8A-BA09-499F-9C72-0630724E4538}">
      <dsp:nvSpPr>
        <dsp:cNvPr id="0" name=""/>
        <dsp:cNvSpPr/>
      </dsp:nvSpPr>
      <dsp:spPr>
        <a:xfrm>
          <a:off x="2281688" y="3834977"/>
          <a:ext cx="5286213" cy="4104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81688" y="3834977"/>
        <a:ext cx="5286213" cy="410489"/>
      </dsp:txXfrm>
    </dsp:sp>
    <dsp:sp modelId="{94F14A6F-3CD0-4A17-88D3-6F4D0EB2D4E6}">
      <dsp:nvSpPr>
        <dsp:cNvPr id="0" name=""/>
        <dsp:cNvSpPr/>
      </dsp:nvSpPr>
      <dsp:spPr>
        <a:xfrm>
          <a:off x="2281688" y="4459013"/>
          <a:ext cx="5312746" cy="4250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81688" y="4459013"/>
        <a:ext cx="5312746" cy="425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1461" y="47232"/>
          <a:ext cx="1745446" cy="174544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Средства из буџета града </a:t>
          </a:r>
          <a:r>
            <a:rPr lang="sr-Cyrl-RS" sz="1400" kern="1200" dirty="0" smtClean="0">
              <a:solidFill>
                <a:schemeClr val="bg1"/>
              </a:solidFill>
            </a:rPr>
            <a:t>13.306.791.397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57076" y="302847"/>
        <a:ext cx="1234216" cy="1234216"/>
      </dsp:txXfrm>
    </dsp:sp>
    <dsp:sp modelId="{98F3E7AB-6934-48FA-B82F-FBEAF1B2375D}">
      <dsp:nvSpPr>
        <dsp:cNvPr id="0" name=""/>
        <dsp:cNvSpPr/>
      </dsp:nvSpPr>
      <dsp:spPr>
        <a:xfrm>
          <a:off x="1888638" y="413776"/>
          <a:ext cx="1012358" cy="101235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022826" y="800902"/>
        <a:ext cx="743982" cy="238106"/>
      </dsp:txXfrm>
    </dsp:sp>
    <dsp:sp modelId="{2F60A798-586E-4E47-B649-25F047F36835}">
      <dsp:nvSpPr>
        <dsp:cNvPr id="0" name=""/>
        <dsp:cNvSpPr/>
      </dsp:nvSpPr>
      <dsp:spPr>
        <a:xfrm>
          <a:off x="3042727" y="47232"/>
          <a:ext cx="1745446" cy="174544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Пренета средства из ранијих </a:t>
          </a:r>
          <a:r>
            <a:rPr lang="sr-Cyrl-RS" sz="1400" kern="1200" dirty="0" smtClean="0"/>
            <a:t>година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 smtClean="0">
              <a:solidFill>
                <a:schemeClr val="bg1"/>
              </a:solidFill>
            </a:rPr>
            <a:t>135.000.000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298342" y="302847"/>
        <a:ext cx="1234216" cy="1234216"/>
      </dsp:txXfrm>
    </dsp:sp>
    <dsp:sp modelId="{41F09F99-3DCC-47E4-9188-F7D103A1F6E3}">
      <dsp:nvSpPr>
        <dsp:cNvPr id="0" name=""/>
        <dsp:cNvSpPr/>
      </dsp:nvSpPr>
      <dsp:spPr>
        <a:xfrm>
          <a:off x="4929904" y="438725"/>
          <a:ext cx="862499" cy="96245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044228" y="636992"/>
        <a:ext cx="633851" cy="565925"/>
      </dsp:txXfrm>
    </dsp:sp>
    <dsp:sp modelId="{2DB98FF9-EDB5-4EEE-AFA3-A57C7337F497}">
      <dsp:nvSpPr>
        <dsp:cNvPr id="0" name=""/>
        <dsp:cNvSpPr/>
      </dsp:nvSpPr>
      <dsp:spPr>
        <a:xfrm>
          <a:off x="5934133" y="69259"/>
          <a:ext cx="2097380" cy="170139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Укупан буџет града </a:t>
          </a:r>
          <a:r>
            <a:rPr lang="sr-Cyrl-RS" sz="1400" kern="1200" dirty="0" smtClean="0">
              <a:solidFill>
                <a:schemeClr val="bg1"/>
              </a:solidFill>
            </a:rPr>
            <a:t>13.441.791.397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6241287" y="318422"/>
        <a:ext cx="1483072" cy="1203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14762"/>
          <a:ext cx="2124745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Порески приходи</a:t>
          </a:r>
          <a:endParaRPr lang="en-US" sz="1900" b="1" kern="1200" dirty="0"/>
        </a:p>
      </dsp:txBody>
      <dsp:txXfrm>
        <a:off x="4153" y="214762"/>
        <a:ext cx="2124745" cy="376200"/>
      </dsp:txXfrm>
    </dsp:sp>
    <dsp:sp modelId="{02385D1D-92EB-445D-B736-940004751C79}">
      <dsp:nvSpPr>
        <dsp:cNvPr id="0" name=""/>
        <dsp:cNvSpPr/>
      </dsp:nvSpPr>
      <dsp:spPr>
        <a:xfrm>
          <a:off x="2128898" y="150103"/>
          <a:ext cx="424949" cy="50551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150103"/>
          <a:ext cx="5779306" cy="50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150103"/>
        <a:ext cx="5779306" cy="505518"/>
      </dsp:txXfrm>
    </dsp:sp>
    <dsp:sp modelId="{F40D94EA-52E0-4740-A924-EAF350BDF213}">
      <dsp:nvSpPr>
        <dsp:cNvPr id="0" name=""/>
        <dsp:cNvSpPr/>
      </dsp:nvSpPr>
      <dsp:spPr>
        <a:xfrm>
          <a:off x="4153" y="1061279"/>
          <a:ext cx="2124745" cy="63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Донације и трансфери</a:t>
          </a:r>
          <a:endParaRPr lang="en-US" sz="1900" b="1" kern="1200" dirty="0"/>
        </a:p>
      </dsp:txBody>
      <dsp:txXfrm>
        <a:off x="4153" y="1061279"/>
        <a:ext cx="2124745" cy="634837"/>
      </dsp:txXfrm>
    </dsp:sp>
    <dsp:sp modelId="{0E930D30-96BC-4D43-B65A-EE88C46DBE48}">
      <dsp:nvSpPr>
        <dsp:cNvPr id="0" name=""/>
        <dsp:cNvSpPr/>
      </dsp:nvSpPr>
      <dsp:spPr>
        <a:xfrm>
          <a:off x="2128898" y="724021"/>
          <a:ext cx="424949" cy="130935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24021"/>
          <a:ext cx="5779306" cy="130935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</a:t>
          </a:r>
          <a:r>
            <a:rPr lang="ru-RU" altLang="en-US" sz="1400" kern="1200" dirty="0" smtClean="0">
              <a:latin typeface="Calibri" panose="020F0502020204030204" pitchFamily="34" charset="0"/>
            </a:rPr>
            <a:t>градском </a:t>
          </a:r>
          <a:r>
            <a:rPr lang="ru-RU" altLang="en-US" sz="1400" kern="1200" dirty="0">
              <a:latin typeface="Calibri" panose="020F0502020204030204" pitchFamily="34" charset="0"/>
            </a:rPr>
            <a:t>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24021"/>
        <a:ext cx="5779306" cy="1309352"/>
      </dsp:txXfrm>
    </dsp:sp>
    <dsp:sp modelId="{CCB8139E-CA19-491D-9FCD-6BF28923C725}">
      <dsp:nvSpPr>
        <dsp:cNvPr id="0" name=""/>
        <dsp:cNvSpPr/>
      </dsp:nvSpPr>
      <dsp:spPr>
        <a:xfrm>
          <a:off x="4153" y="2131532"/>
          <a:ext cx="2124745" cy="63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Непорески приходи</a:t>
          </a:r>
          <a:endParaRPr lang="en-US" sz="1900" b="1" kern="1200" dirty="0"/>
        </a:p>
      </dsp:txBody>
      <dsp:txXfrm>
        <a:off x="4153" y="2131532"/>
        <a:ext cx="2124745" cy="634837"/>
      </dsp:txXfrm>
    </dsp:sp>
    <dsp:sp modelId="{14D1633C-A097-4A5A-8269-B04E98857E56}">
      <dsp:nvSpPr>
        <dsp:cNvPr id="0" name=""/>
        <dsp:cNvSpPr/>
      </dsp:nvSpPr>
      <dsp:spPr>
        <a:xfrm>
          <a:off x="2128898" y="2101774"/>
          <a:ext cx="424949" cy="69435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01774"/>
          <a:ext cx="5779306" cy="694353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</a:t>
          </a:r>
          <a:r>
            <a:rPr lang="sr-Cyrl-RS" altLang="en-US" sz="1400" kern="1200" dirty="0" smtClean="0">
              <a:latin typeface="Calibri" panose="020F0502020204030204" pitchFamily="34" charset="0"/>
            </a:rPr>
            <a:t>кршења </a:t>
          </a:r>
          <a:r>
            <a:rPr lang="sr-Cyrl-RS" altLang="en-US" sz="1400" kern="1200" dirty="0">
              <a:latin typeface="Calibri" panose="020F0502020204030204" pitchFamily="34" charset="0"/>
            </a:rPr>
            <a:t>уговорних или законских одредби (казне и пенали)</a:t>
          </a:r>
          <a:endParaRPr lang="en-US" sz="1400" kern="1200" dirty="0"/>
        </a:p>
      </dsp:txBody>
      <dsp:txXfrm>
        <a:off x="2723827" y="2101774"/>
        <a:ext cx="5779306" cy="694353"/>
      </dsp:txXfrm>
    </dsp:sp>
    <dsp:sp modelId="{9312B733-3AEB-49F6-8245-08553BA2949B}">
      <dsp:nvSpPr>
        <dsp:cNvPr id="0" name=""/>
        <dsp:cNvSpPr/>
      </dsp:nvSpPr>
      <dsp:spPr>
        <a:xfrm>
          <a:off x="4153" y="2864527"/>
          <a:ext cx="2124745" cy="117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Примања од продаје нефинансијске имовине</a:t>
          </a:r>
          <a:endParaRPr lang="en-US" sz="1900" b="1" kern="1200" dirty="0"/>
        </a:p>
      </dsp:txBody>
      <dsp:txXfrm>
        <a:off x="4153" y="2864527"/>
        <a:ext cx="2124745" cy="1175625"/>
      </dsp:txXfrm>
    </dsp:sp>
    <dsp:sp modelId="{435AB433-2559-485A-A03D-C32F36288071}">
      <dsp:nvSpPr>
        <dsp:cNvPr id="0" name=""/>
        <dsp:cNvSpPr/>
      </dsp:nvSpPr>
      <dsp:spPr>
        <a:xfrm>
          <a:off x="2128898" y="2864527"/>
          <a:ext cx="424949" cy="117562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64527"/>
          <a:ext cx="5779306" cy="117562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64527"/>
        <a:ext cx="5779306" cy="1175625"/>
      </dsp:txXfrm>
    </dsp:sp>
    <dsp:sp modelId="{EFAACCF6-3A6A-4536-89B0-F0A7C44F6BE1}">
      <dsp:nvSpPr>
        <dsp:cNvPr id="0" name=""/>
        <dsp:cNvSpPr/>
      </dsp:nvSpPr>
      <dsp:spPr>
        <a:xfrm>
          <a:off x="4153" y="4108552"/>
          <a:ext cx="2126822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 dirty="0"/>
        </a:p>
      </dsp:txBody>
      <dsp:txXfrm>
        <a:off x="4153" y="4108552"/>
        <a:ext cx="2126822" cy="376200"/>
      </dsp:txXfrm>
    </dsp:sp>
    <dsp:sp modelId="{6497CA82-45EE-4BD1-AEB4-CC3961FBFB74}">
      <dsp:nvSpPr>
        <dsp:cNvPr id="0" name=""/>
        <dsp:cNvSpPr/>
      </dsp:nvSpPr>
      <dsp:spPr>
        <a:xfrm>
          <a:off x="2130975" y="4108552"/>
          <a:ext cx="425364" cy="376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B76D1-BB33-4E50-9ECD-839FB5787B95}">
      <dsp:nvSpPr>
        <dsp:cNvPr id="0" name=""/>
        <dsp:cNvSpPr/>
      </dsp:nvSpPr>
      <dsp:spPr>
        <a:xfrm>
          <a:off x="4153" y="4553152"/>
          <a:ext cx="2124745" cy="893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Пренета средства из ранијих година</a:t>
          </a:r>
          <a:endParaRPr lang="en-US" sz="1900" b="1" kern="1200" dirty="0"/>
        </a:p>
      </dsp:txBody>
      <dsp:txXfrm>
        <a:off x="4153" y="4553152"/>
        <a:ext cx="2124745" cy="893475"/>
      </dsp:txXfrm>
    </dsp:sp>
    <dsp:sp modelId="{7845F59F-6101-48DE-ABCC-EC5351843F5B}">
      <dsp:nvSpPr>
        <dsp:cNvPr id="0" name=""/>
        <dsp:cNvSpPr/>
      </dsp:nvSpPr>
      <dsp:spPr>
        <a:xfrm>
          <a:off x="2128898" y="4553152"/>
          <a:ext cx="424949" cy="8934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553152"/>
          <a:ext cx="5779306" cy="89347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553152"/>
        <a:ext cx="5779306" cy="893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Latn-RS" sz="2100" kern="1200" dirty="0" smtClean="0">
              <a:solidFill>
                <a:schemeClr val="tx1"/>
              </a:solidFill>
            </a:rPr>
            <a:t>13.441.791.397</a:t>
          </a:r>
          <a:r>
            <a:rPr lang="sr-Cyrl-RS" sz="2100" kern="1200" dirty="0" smtClean="0">
              <a:solidFill>
                <a:schemeClr val="tx1"/>
              </a:solidFill>
            </a:rPr>
            <a:t> </a:t>
          </a:r>
          <a:r>
            <a:rPr lang="sr-Cyrl-RS" sz="2100" kern="1200" dirty="0">
              <a:solidFill>
                <a:schemeClr val="tx1"/>
              </a:solidFill>
            </a:rPr>
            <a:t>динара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</a:t>
          </a:r>
          <a:r>
            <a:rPr lang="sr-Cyrl-RS" sz="1000" kern="1200" dirty="0" smtClean="0"/>
            <a:t>10.814.098.897</a:t>
          </a:r>
          <a:r>
            <a:rPr lang="sr-Cyrl-RS" sz="1000" kern="1200" dirty="0" smtClean="0">
              <a:solidFill>
                <a:schemeClr val="tx1"/>
              </a:solidFill>
            </a:rPr>
            <a:t>    </a:t>
          </a:r>
          <a:r>
            <a:rPr lang="sr-Cyrl-RS" sz="1000" kern="1200" dirty="0">
              <a:solidFill>
                <a:schemeClr val="tx1"/>
              </a:solidFill>
            </a:rPr>
            <a:t>д</a:t>
          </a:r>
          <a:r>
            <a:rPr lang="sr-Cyrl-RS" sz="1000" kern="1200" dirty="0"/>
            <a:t>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Донације и трансфери  динара 708.574.500</a:t>
          </a:r>
          <a:endParaRPr lang="en-US" sz="10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Latn-RS" sz="1000" kern="1200" dirty="0" smtClean="0">
              <a:solidFill>
                <a:schemeClr val="tx1"/>
              </a:solidFill>
            </a:rPr>
            <a:t>1.658.430.000</a:t>
          </a:r>
          <a:r>
            <a:rPr lang="sr-Cyrl-RS" sz="1000" kern="1200" dirty="0" smtClean="0">
              <a:solidFill>
                <a:schemeClr val="tx1"/>
              </a:solidFill>
            </a:rPr>
            <a:t>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нефинансијске имовине  </a:t>
          </a:r>
          <a:r>
            <a:rPr lang="sr-Cyrl-RS" sz="1000" kern="1200" dirty="0" smtClean="0"/>
            <a:t>125.688.000</a:t>
          </a:r>
          <a:r>
            <a:rPr lang="sr-Cyrl-RS" sz="1000" kern="1200" dirty="0" smtClean="0">
              <a:solidFill>
                <a:schemeClr val="tx1"/>
              </a:solidFill>
            </a:rPr>
            <a:t>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финасијске </a:t>
          </a:r>
          <a:r>
            <a:rPr lang="sr-Cyrl-RS" sz="1000" kern="1200" dirty="0">
              <a:solidFill>
                <a:schemeClr val="tx1"/>
              </a:solidFill>
            </a:rPr>
            <a:t>имовине  </a:t>
          </a:r>
          <a:r>
            <a:rPr lang="sr-Cyrl-RS" sz="1000" kern="1200" dirty="0" smtClean="0">
              <a:solidFill>
                <a:schemeClr val="tx1"/>
              </a:solidFill>
            </a:rPr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135.000.000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</a:t>
          </a:r>
          <a:r>
            <a:rPr lang="sr-Cyrl-RS" sz="1400" kern="1200" dirty="0" smtClean="0"/>
            <a:t>код других </a:t>
          </a:r>
          <a:r>
            <a:rPr lang="sr-Cyrl-RS" sz="1400" kern="1200" dirty="0"/>
            <a:t>буџетских </a:t>
          </a:r>
          <a:r>
            <a:rPr lang="sr-Cyrl-RS" sz="1400" kern="1200" dirty="0" smtClean="0"/>
            <a:t>корисника 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</a:t>
          </a:r>
          <a:r>
            <a:rPr lang="ru-RU" sz="1400" kern="1200" dirty="0" smtClean="0"/>
            <a:t>градског и приградског </a:t>
          </a:r>
          <a:r>
            <a:rPr lang="ru-RU" sz="1400" kern="1200" dirty="0"/>
            <a:t>превоза и </a:t>
          </a:r>
          <a:r>
            <a:rPr lang="ru-RU" sz="1400" kern="1200" dirty="0" smtClean="0"/>
            <a:t>субвенције </a:t>
          </a:r>
          <a:r>
            <a:rPr lang="ru-RU" sz="1400" kern="1200" dirty="0"/>
            <a:t>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249619" y="463984"/>
          <a:ext cx="3797900" cy="3797900"/>
        </a:xfrm>
        <a:prstGeom prst="blockArc">
          <a:avLst>
            <a:gd name="adj1" fmla="val 13069771"/>
            <a:gd name="adj2" fmla="val 15892869"/>
            <a:gd name="adj3" fmla="val 3433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073509" y="660385"/>
          <a:ext cx="3797900" cy="3797900"/>
        </a:xfrm>
        <a:prstGeom prst="blockArc">
          <a:avLst>
            <a:gd name="adj1" fmla="val 11148650"/>
            <a:gd name="adj2" fmla="val 13556078"/>
            <a:gd name="adj3" fmla="val 3433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083099" y="471427"/>
          <a:ext cx="3797900" cy="3797900"/>
        </a:xfrm>
        <a:prstGeom prst="blockArc">
          <a:avLst>
            <a:gd name="adj1" fmla="val 8100000"/>
            <a:gd name="adj2" fmla="val 10800000"/>
            <a:gd name="adj3" fmla="val 3433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062187" y="450842"/>
          <a:ext cx="3797900" cy="3797900"/>
        </a:xfrm>
        <a:prstGeom prst="blockArc">
          <a:avLst>
            <a:gd name="adj1" fmla="val 5309683"/>
            <a:gd name="adj2" fmla="val 8045950"/>
            <a:gd name="adj3" fmla="val 3433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104663" y="450210"/>
          <a:ext cx="3797900" cy="3797900"/>
        </a:xfrm>
        <a:prstGeom prst="blockArc">
          <a:avLst>
            <a:gd name="adj1" fmla="val 2755725"/>
            <a:gd name="adj2" fmla="val 5387933"/>
            <a:gd name="adj3" fmla="val 3433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083099" y="471427"/>
          <a:ext cx="3797900" cy="3797900"/>
        </a:xfrm>
        <a:prstGeom prst="blockArc">
          <a:avLst>
            <a:gd name="adj1" fmla="val 0"/>
            <a:gd name="adj2" fmla="val 2700000"/>
            <a:gd name="adj3" fmla="val 3433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083099" y="471427"/>
          <a:ext cx="3797900" cy="3797900"/>
        </a:xfrm>
        <a:prstGeom prst="blockArc">
          <a:avLst>
            <a:gd name="adj1" fmla="val 18900000"/>
            <a:gd name="adj2" fmla="val 0"/>
            <a:gd name="adj3" fmla="val 3433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083099" y="471427"/>
          <a:ext cx="3797900" cy="3797900"/>
        </a:xfrm>
        <a:prstGeom prst="blockArc">
          <a:avLst>
            <a:gd name="adj1" fmla="val 16200000"/>
            <a:gd name="adj2" fmla="val 18900000"/>
            <a:gd name="adj3" fmla="val 343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130136" y="1497362"/>
          <a:ext cx="1703825" cy="17460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1400" kern="1200" dirty="0" smtClean="0">
              <a:solidFill>
                <a:schemeClr val="bg1"/>
              </a:solidFill>
            </a:rPr>
            <a:t>13.441.791.397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379655" y="1753062"/>
        <a:ext cx="1204787" cy="1234631"/>
      </dsp:txXfrm>
    </dsp:sp>
    <dsp:sp modelId="{73F305AC-CFDC-45B1-8AB8-6FABD1C99179}">
      <dsp:nvSpPr>
        <dsp:cNvPr id="0" name=""/>
        <dsp:cNvSpPr/>
      </dsp:nvSpPr>
      <dsp:spPr>
        <a:xfrm>
          <a:off x="3343118" y="-133938"/>
          <a:ext cx="1277861" cy="12759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1000" kern="1200" dirty="0" smtClean="0">
              <a:solidFill>
                <a:schemeClr val="bg1"/>
              </a:solidFill>
            </a:rPr>
            <a:t>4.450.043.706</a:t>
          </a:r>
          <a:r>
            <a:rPr lang="ru-RU" sz="1000" kern="1200" dirty="0" smtClean="0">
              <a:solidFill>
                <a:schemeClr val="bg1"/>
              </a:solidFill>
            </a:rPr>
            <a:t> </a:t>
          </a:r>
          <a:r>
            <a:rPr lang="ru-RU" sz="1000" kern="1200" dirty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3530256" y="52917"/>
        <a:ext cx="903585" cy="902214"/>
      </dsp:txXfrm>
    </dsp:sp>
    <dsp:sp modelId="{A14630AA-C1BD-4A7E-B665-0A7C9B6C19C9}">
      <dsp:nvSpPr>
        <dsp:cNvPr id="0" name=""/>
        <dsp:cNvSpPr/>
      </dsp:nvSpPr>
      <dsp:spPr>
        <a:xfrm>
          <a:off x="4704380" y="462277"/>
          <a:ext cx="1194760" cy="1176778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1000" kern="1200" dirty="0" smtClean="0">
              <a:solidFill>
                <a:schemeClr val="bg1"/>
              </a:solidFill>
            </a:rPr>
            <a:t>1.318.166.000 </a:t>
          </a:r>
          <a:r>
            <a:rPr lang="sr-Cyrl-RS" sz="1000" kern="1200" dirty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4879349" y="634612"/>
        <a:ext cx="844822" cy="832108"/>
      </dsp:txXfrm>
    </dsp:sp>
    <dsp:sp modelId="{E43F7264-94BE-4E7E-8A98-A0D70BB3AF06}">
      <dsp:nvSpPr>
        <dsp:cNvPr id="0" name=""/>
        <dsp:cNvSpPr/>
      </dsp:nvSpPr>
      <dsp:spPr>
        <a:xfrm>
          <a:off x="5300596" y="1830697"/>
          <a:ext cx="1095614" cy="1079361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Расходи за запослене </a:t>
          </a:r>
          <a:r>
            <a:rPr lang="sr-Cyrl-RS" sz="1000" kern="1200" dirty="0" smtClean="0">
              <a:solidFill>
                <a:schemeClr val="bg1"/>
              </a:solidFill>
            </a:rPr>
            <a:t>2.998.211.000 </a:t>
          </a:r>
          <a:r>
            <a:rPr lang="sr-Cyrl-RS" sz="1000" kern="1200" dirty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5461045" y="1988766"/>
        <a:ext cx="774716" cy="763223"/>
      </dsp:txXfrm>
    </dsp:sp>
    <dsp:sp modelId="{115526CD-270E-4C52-A164-15F2B6F9FE39}">
      <dsp:nvSpPr>
        <dsp:cNvPr id="0" name=""/>
        <dsp:cNvSpPr/>
      </dsp:nvSpPr>
      <dsp:spPr>
        <a:xfrm>
          <a:off x="4755805" y="3163501"/>
          <a:ext cx="1091910" cy="1053175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Социјална помоћ </a:t>
          </a:r>
          <a:r>
            <a:rPr lang="sr-Cyrl-RS" sz="1000" kern="1200" dirty="0" smtClean="0">
              <a:solidFill>
                <a:schemeClr val="bg1"/>
              </a:solidFill>
            </a:rPr>
            <a:t>432.201.000 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4915712" y="3317735"/>
        <a:ext cx="772096" cy="744707"/>
      </dsp:txXfrm>
    </dsp:sp>
    <dsp:sp modelId="{5101AD7C-EA94-402A-A388-0FD916639D60}">
      <dsp:nvSpPr>
        <dsp:cNvPr id="0" name=""/>
        <dsp:cNvSpPr/>
      </dsp:nvSpPr>
      <dsp:spPr>
        <a:xfrm>
          <a:off x="3478742" y="3676917"/>
          <a:ext cx="1062846" cy="1077170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Субвенције </a:t>
          </a:r>
          <a:r>
            <a:rPr lang="sr-Cyrl-RS" sz="1000" kern="1200" dirty="0" smtClean="0">
              <a:solidFill>
                <a:schemeClr val="bg1"/>
              </a:solidFill>
            </a:rPr>
            <a:t>70.100.000 </a:t>
          </a:r>
          <a:r>
            <a:rPr lang="sr-Cyrl-RS" sz="1000" kern="1200" dirty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3634392" y="3834665"/>
        <a:ext cx="751546" cy="761674"/>
      </dsp:txXfrm>
    </dsp:sp>
    <dsp:sp modelId="{D19ADD6D-9F0A-4766-B637-BB2D5495A9BB}">
      <dsp:nvSpPr>
        <dsp:cNvPr id="0" name=""/>
        <dsp:cNvSpPr/>
      </dsp:nvSpPr>
      <dsp:spPr>
        <a:xfrm>
          <a:off x="2147289" y="3163501"/>
          <a:ext cx="1030096" cy="1053175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Остали </a:t>
          </a:r>
          <a:r>
            <a:rPr lang="sr-Cyrl-RS" sz="1000" kern="1200" dirty="0" smtClean="0">
              <a:solidFill>
                <a:schemeClr val="bg1"/>
              </a:solidFill>
            </a:rPr>
            <a:t>расходи </a:t>
          </a:r>
          <a:r>
            <a:rPr lang="sr-Latn-RS" sz="1000" kern="1200" dirty="0" smtClean="0">
              <a:solidFill>
                <a:schemeClr val="bg1"/>
              </a:solidFill>
            </a:rPr>
            <a:t>764.457.000</a:t>
          </a:r>
          <a:r>
            <a:rPr lang="sr-Cyrl-RS" sz="1000" kern="1200" dirty="0" smtClean="0">
              <a:solidFill>
                <a:schemeClr val="bg1"/>
              </a:solidFill>
            </a:rPr>
            <a:t> 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298143" y="3317735"/>
        <a:ext cx="728388" cy="744707"/>
      </dsp:txXfrm>
    </dsp:sp>
    <dsp:sp modelId="{4F05B281-B6DB-45BB-A427-1BF92AADC139}">
      <dsp:nvSpPr>
        <dsp:cNvPr id="0" name=""/>
        <dsp:cNvSpPr/>
      </dsp:nvSpPr>
      <dsp:spPr>
        <a:xfrm>
          <a:off x="1607021" y="1802239"/>
          <a:ext cx="1017347" cy="113627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резерве </a:t>
          </a:r>
          <a:r>
            <a:rPr lang="sr-Cyrl-RS" sz="1000" kern="1200" dirty="0" smtClean="0">
              <a:solidFill>
                <a:schemeClr val="bg1"/>
              </a:solidFill>
            </a:rPr>
            <a:t> 122.000.000 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756008" y="1968643"/>
        <a:ext cx="719373" cy="803469"/>
      </dsp:txXfrm>
    </dsp:sp>
    <dsp:sp modelId="{2D6C03BD-4023-431E-84F6-C080A9961C8A}">
      <dsp:nvSpPr>
        <dsp:cNvPr id="0" name=""/>
        <dsp:cNvSpPr/>
      </dsp:nvSpPr>
      <dsp:spPr>
        <a:xfrm>
          <a:off x="2064959" y="623568"/>
          <a:ext cx="1218980" cy="1189409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Капитални издаци 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chemeClr val="bg1"/>
              </a:solidFill>
            </a:rPr>
            <a:t>3.286.612.691 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243474" y="797753"/>
        <a:ext cx="861950" cy="841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3" rIns="92245" bIns="46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1"/>
            <a:ext cx="5447030" cy="4473416"/>
          </a:xfrm>
          <a:prstGeom prst="rect">
            <a:avLst/>
          </a:prstGeom>
        </p:spPr>
        <p:txBody>
          <a:bodyPr vert="horz" lIns="92245" tIns="46123" rIns="92245" bIns="461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3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.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86600" cy="938535"/>
          </a:xfrm>
        </p:spPr>
        <p:txBody>
          <a:bodyPr/>
          <a:lstStyle/>
          <a:p>
            <a:r>
              <a:rPr lang="sr-Cyrl-RS" dirty="0" smtClean="0"/>
              <a:t>ГРАД</a:t>
            </a:r>
            <a:r>
              <a:rPr lang="sr-Latn-RS" dirty="0"/>
              <a:t> </a:t>
            </a:r>
            <a:r>
              <a:rPr lang="sr-Cyrl-RS" dirty="0" smtClean="0"/>
              <a:t>НИШ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19936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 smtClean="0"/>
              <a:t>ОДЛУКА О БУЏЕТУ ГРАДА НИША ЗА 20</a:t>
            </a:r>
            <a:r>
              <a:rPr lang="sr-Latn-RS" dirty="0" smtClean="0"/>
              <a:t>23</a:t>
            </a:r>
            <a:r>
              <a:rPr lang="sr-Cyrl-RS" dirty="0" smtClean="0"/>
              <a:t>. ГОДИНУ</a:t>
            </a:r>
          </a:p>
          <a:p>
            <a:r>
              <a:rPr lang="sr-Cyrl-RS" dirty="0" smtClean="0"/>
              <a:t>- ГРАЂАНСКИ БУЏЕТ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435" y="429618"/>
            <a:ext cx="1268413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329460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sr-Latn-RS" sz="3000" b="1" dirty="0" smtClean="0"/>
              <a:t>2</a:t>
            </a:r>
            <a:r>
              <a:rPr lang="sr-Cyrl-RS" sz="3000" b="1" dirty="0" smtClean="0"/>
              <a:t>3.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98641690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sr-Latn-RS" sz="2900" b="1" dirty="0" smtClean="0"/>
              <a:t>2</a:t>
            </a:r>
            <a:r>
              <a:rPr lang="sr-Cyrl-RS" sz="2900" b="1" dirty="0"/>
              <a:t>3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382272"/>
              </p:ext>
            </p:extLst>
          </p:nvPr>
        </p:nvGraphicFramePr>
        <p:xfrm>
          <a:off x="755576" y="1700808"/>
          <a:ext cx="6336704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827458"/>
              </p:ext>
            </p:extLst>
          </p:nvPr>
        </p:nvGraphicFramePr>
        <p:xfrm>
          <a:off x="1475656" y="1412776"/>
          <a:ext cx="62646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2022.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Cyrl-RS" sz="2900" dirty="0"/>
              <a:t>Укупни приходи и примања нашег града у </a:t>
            </a:r>
            <a:r>
              <a:rPr lang="sr-Cyrl-RS" sz="2900" dirty="0" smtClean="0"/>
              <a:t>2023. </a:t>
            </a:r>
            <a:r>
              <a:rPr lang="sr-Cyrl-RS" sz="2900" dirty="0"/>
              <a:t>години су се </a:t>
            </a:r>
            <a:r>
              <a:rPr lang="sr-Cyrl-RS" sz="2900" b="1" dirty="0" smtClean="0"/>
              <a:t>повећали </a:t>
            </a:r>
            <a:r>
              <a:rPr lang="sr-Cyrl-RS" sz="2900" dirty="0"/>
              <a:t>у односу на последњу измену Одлуке о буџету за </a:t>
            </a:r>
            <a:r>
              <a:rPr lang="sr-Cyrl-RS" sz="2900" dirty="0" smtClean="0"/>
              <a:t>2022. </a:t>
            </a:r>
            <a:r>
              <a:rPr lang="sr-Cyrl-RS" sz="2900" dirty="0"/>
              <a:t>годину </a:t>
            </a:r>
            <a:r>
              <a:rPr lang="sr-Cyrl-RS" sz="2900" dirty="0" smtClean="0"/>
              <a:t>за </a:t>
            </a:r>
            <a:r>
              <a:rPr lang="sr-Cyrl-RS" sz="2900" b="1" dirty="0" smtClean="0"/>
              <a:t>631.430.611 </a:t>
            </a:r>
            <a:r>
              <a:rPr lang="sr-Cyrl-RS" sz="2900" dirty="0"/>
              <a:t>динара, односно за</a:t>
            </a:r>
            <a:r>
              <a:rPr lang="sr-Cyrl-RS" sz="2900" dirty="0">
                <a:solidFill>
                  <a:srgbClr val="FF0000"/>
                </a:solidFill>
              </a:rPr>
              <a:t> </a:t>
            </a:r>
            <a:r>
              <a:rPr lang="sr-Cyrl-RS" sz="2900" b="1" dirty="0" smtClean="0"/>
              <a:t>4,93</a:t>
            </a:r>
            <a:r>
              <a:rPr lang="sr-Cyrl-RS" sz="2900" b="1" dirty="0" smtClean="0">
                <a:solidFill>
                  <a:srgbClr val="FF0000"/>
                </a:solidFill>
              </a:rPr>
              <a:t> </a:t>
            </a:r>
            <a:r>
              <a:rPr lang="sr-Cyrl-RS" sz="2900" b="1" dirty="0"/>
              <a:t>%</a:t>
            </a:r>
            <a:r>
              <a:rPr lang="sr-Cyrl-RS" sz="2900" dirty="0"/>
              <a:t>.</a:t>
            </a:r>
            <a:endParaRPr lang="en-US" sz="2900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79712" y="4149080"/>
            <a:ext cx="6840760" cy="151216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8000" b="1" dirty="0">
                <a:solidFill>
                  <a:srgbClr val="0070C0"/>
                </a:solidFill>
              </a:rPr>
              <a:t>Порески приходи</a:t>
            </a:r>
            <a:r>
              <a:rPr lang="sr-Cyrl-RS" sz="8000" dirty="0">
                <a:solidFill>
                  <a:srgbClr val="0070C0"/>
                </a:solidFill>
              </a:rPr>
              <a:t> </a:t>
            </a:r>
            <a:r>
              <a:rPr lang="sr-Cyrl-RS" sz="8000" dirty="0"/>
              <a:t>су</a:t>
            </a:r>
            <a:r>
              <a:rPr lang="sr-Cyrl-RS" sz="8000" dirty="0">
                <a:solidFill>
                  <a:srgbClr val="0070C0"/>
                </a:solidFill>
              </a:rPr>
              <a:t> </a:t>
            </a:r>
            <a:r>
              <a:rPr lang="sr-Cyrl-RS" sz="8000" dirty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784.556.111 </a:t>
            </a:r>
            <a:r>
              <a:rPr lang="sr-Cyrl-RS" sz="8000" dirty="0"/>
              <a:t>динара</a:t>
            </a:r>
            <a:r>
              <a:rPr lang="sr-Cyrl-RS" sz="8000" dirty="0" smtClean="0"/>
              <a:t>.</a:t>
            </a:r>
          </a:p>
          <a:p>
            <a:pPr lvl="0"/>
            <a:r>
              <a:rPr lang="sr-Cyrl-RS" sz="8000" b="1" dirty="0">
                <a:solidFill>
                  <a:srgbClr val="0070C0"/>
                </a:solidFill>
              </a:rPr>
              <a:t>Непорески приходи </a:t>
            </a:r>
            <a:r>
              <a:rPr lang="sr-Cyrl-RS" sz="8000" dirty="0"/>
              <a:t>су</a:t>
            </a:r>
            <a:r>
              <a:rPr lang="sr-Cyrl-RS" sz="8000" b="1" dirty="0"/>
              <a:t> </a:t>
            </a:r>
            <a:r>
              <a:rPr lang="sr-Cyrl-RS" sz="8000" dirty="0" smtClean="0"/>
              <a:t>увећани </a:t>
            </a:r>
            <a:r>
              <a:rPr lang="sr-Cyrl-RS" sz="8000" dirty="0"/>
              <a:t>за </a:t>
            </a:r>
            <a:r>
              <a:rPr lang="sr-Cyrl-RS" sz="8000" dirty="0" smtClean="0"/>
              <a:t>219.069.700 </a:t>
            </a:r>
            <a:r>
              <a:rPr lang="sr-Cyrl-RS" sz="8000" dirty="0"/>
              <a:t>динара</a:t>
            </a:r>
            <a:r>
              <a:rPr lang="sr-Cyrl-RS" sz="8000" dirty="0" smtClean="0">
                <a:solidFill>
                  <a:srgbClr val="0070C0"/>
                </a:solidFill>
              </a:rPr>
              <a:t>.</a:t>
            </a:r>
          </a:p>
          <a:p>
            <a:pPr lvl="0"/>
            <a:r>
              <a:rPr lang="sr-Cyrl-RS" sz="8000" b="1" dirty="0" smtClean="0">
                <a:solidFill>
                  <a:srgbClr val="0070C0"/>
                </a:solidFill>
              </a:rPr>
              <a:t>Примања </a:t>
            </a:r>
            <a:r>
              <a:rPr lang="sr-Cyrl-RS" sz="8000" b="1" dirty="0">
                <a:solidFill>
                  <a:srgbClr val="0070C0"/>
                </a:solidFill>
              </a:rPr>
              <a:t>од продаје нефинансијске имовине</a:t>
            </a:r>
            <a:r>
              <a:rPr lang="sr-Cyrl-RS" sz="8000" dirty="0">
                <a:solidFill>
                  <a:srgbClr val="0070C0"/>
                </a:solidFill>
              </a:rPr>
              <a:t> </a:t>
            </a:r>
            <a:r>
              <a:rPr lang="sr-Cyrl-RS" sz="8000" dirty="0"/>
              <a:t>су</a:t>
            </a:r>
            <a:r>
              <a:rPr lang="sr-Cyrl-RS" sz="8000" dirty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/>
              <a:t>за </a:t>
            </a:r>
            <a:r>
              <a:rPr lang="sr-Cyrl-RS" sz="8000" dirty="0" smtClean="0"/>
              <a:t>83.105.300 </a:t>
            </a:r>
            <a:r>
              <a:rPr lang="sr-Cyrl-RS" sz="8000" dirty="0"/>
              <a:t>динара.</a:t>
            </a:r>
            <a:endParaRPr lang="en-US" sz="8000" dirty="0"/>
          </a:p>
          <a:p>
            <a:endParaRPr lang="sr-Cyrl-RS" sz="8000" dirty="0" smtClean="0">
              <a:solidFill>
                <a:srgbClr val="0070C0"/>
              </a:solidFill>
            </a:endParaRPr>
          </a:p>
          <a:p>
            <a:endParaRPr lang="sr-Cyrl-RS" sz="8000" dirty="0" smtClean="0">
              <a:solidFill>
                <a:srgbClr val="0070C0"/>
              </a:solidFill>
            </a:endParaRPr>
          </a:p>
          <a:p>
            <a:endParaRPr lang="sr-Cyrl-RS" sz="8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636912"/>
            <a:ext cx="705733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rgbClr val="FF0000"/>
                </a:solidFill>
              </a:rPr>
              <a:t>Донације и трансфери</a:t>
            </a:r>
            <a:r>
              <a:rPr lang="sr-Cyrl-RS" sz="2200" dirty="0">
                <a:solidFill>
                  <a:srgbClr val="FF0000"/>
                </a:solidFill>
              </a:rPr>
              <a:t> </a:t>
            </a:r>
            <a:r>
              <a:rPr lang="sr-Cyrl-RS" sz="2200" dirty="0"/>
              <a:t>су смањени за </a:t>
            </a:r>
            <a:r>
              <a:rPr lang="sr-Cyrl-RS" sz="2200" dirty="0" smtClean="0"/>
              <a:t>90.098.522  </a:t>
            </a:r>
            <a:r>
              <a:rPr lang="sr-Cyrl-RS" sz="2200" dirty="0"/>
              <a:t>динара</a:t>
            </a:r>
            <a:r>
              <a:rPr lang="sr-Cyrl-RS" sz="2200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200" b="1" dirty="0" smtClean="0">
                <a:solidFill>
                  <a:srgbClr val="FF0000"/>
                </a:solidFill>
              </a:rPr>
              <a:t>Пренета неутрошена средства </a:t>
            </a:r>
            <a:r>
              <a:rPr lang="sr-Cyrl-RS" sz="2200" dirty="0" smtClean="0"/>
              <a:t>су смањена за 365.201.978 динара.</a:t>
            </a:r>
            <a:endParaRPr lang="en-US" sz="22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733675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221089"/>
            <a:ext cx="485775" cy="1008112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4921786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600" dirty="0" smtClean="0"/>
              <a:t>2023. </a:t>
            </a:r>
            <a:r>
              <a:rPr lang="sr-Cyrl-RS" sz="16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града за плате буџетских корисника, набавку роба и услуга, субвенције, дотације и трансфере, социјалну помоћ и остале </a:t>
            </a:r>
            <a:r>
              <a:rPr lang="sr-Cyrl-RS" sz="1600" dirty="0" smtClean="0"/>
              <a:t>трошкове.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060848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13.441.791.397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283406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</a:t>
            </a:r>
            <a:r>
              <a:rPr lang="sr-Cyrl-RS" sz="3000" b="1" dirty="0" smtClean="0"/>
              <a:t>издатака</a:t>
            </a:r>
            <a:br>
              <a:rPr lang="sr-Cyrl-RS" sz="3000" b="1" dirty="0" smtClean="0"/>
            </a:br>
            <a:r>
              <a:rPr lang="sr-Cyrl-RS" sz="3000" b="1" dirty="0" smtClean="0"/>
              <a:t> </a:t>
            </a:r>
            <a:r>
              <a:rPr lang="sr-Cyrl-RS" sz="3000" b="1" dirty="0"/>
              <a:t>буџета за </a:t>
            </a:r>
            <a:r>
              <a:rPr lang="sr-Cyrl-RS" sz="3000" b="1" dirty="0" smtClean="0"/>
              <a:t>20</a:t>
            </a:r>
            <a:r>
              <a:rPr lang="sr-Latn-RS" sz="3000" b="1" dirty="0" smtClean="0"/>
              <a:t>2</a:t>
            </a:r>
            <a:r>
              <a:rPr lang="sr-Cyrl-RS" sz="3000" b="1" dirty="0"/>
              <a:t>3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630885"/>
              </p:ext>
            </p:extLst>
          </p:nvPr>
        </p:nvGraphicFramePr>
        <p:xfrm>
          <a:off x="457200" y="1484784"/>
          <a:ext cx="8003232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</a:t>
            </a:r>
            <a:r>
              <a:rPr lang="sr-Cyrl-RS" sz="3200" b="1" dirty="0" smtClean="0"/>
              <a:t>издатака</a:t>
            </a:r>
            <a:br>
              <a:rPr lang="sr-Cyrl-RS" sz="3200" b="1" dirty="0" smtClean="0"/>
            </a:br>
            <a:r>
              <a:rPr lang="sr-Cyrl-RS" sz="3200" b="1" dirty="0" smtClean="0"/>
              <a:t>буџета</a:t>
            </a:r>
            <a:r>
              <a:rPr lang="sr-Cyrl-RS" b="1" dirty="0" smtClean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2023.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805118"/>
              </p:ext>
            </p:extLst>
          </p:nvPr>
        </p:nvGraphicFramePr>
        <p:xfrm>
          <a:off x="1475656" y="1556792"/>
          <a:ext cx="6508576" cy="4409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</a:t>
            </a:r>
            <a:r>
              <a:rPr lang="sr-Latn-RS" sz="2800" dirty="0" smtClean="0"/>
              <a:t>2</a:t>
            </a:r>
            <a:r>
              <a:rPr lang="sr-Cyrl-RS" sz="2800" dirty="0" smtClean="0"/>
              <a:t>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нашег града у </a:t>
            </a:r>
            <a:r>
              <a:rPr lang="sr-Cyrl-RS" sz="2000" dirty="0" smtClean="0"/>
              <a:t>202</a:t>
            </a:r>
            <a:r>
              <a:rPr lang="sr-Latn-RS" sz="2000" dirty="0" smtClean="0"/>
              <a:t>3</a:t>
            </a:r>
            <a:r>
              <a:rPr lang="sr-Cyrl-RS" sz="2000" dirty="0" smtClean="0"/>
              <a:t>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повећали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</a:t>
            </a:r>
            <a:r>
              <a:rPr lang="sr-Latn-RS" sz="2000" dirty="0" smtClean="0"/>
              <a:t>2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Latn-RS" sz="2000" b="1" dirty="0" smtClean="0"/>
              <a:t>631.430.611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Latn-RS" sz="2000" b="1" dirty="0" smtClean="0"/>
              <a:t>4,93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691680" y="2330877"/>
            <a:ext cx="6912768" cy="864097"/>
          </a:xfrm>
        </p:spPr>
        <p:txBody>
          <a:bodyPr rtlCol="0">
            <a:normAutofit/>
          </a:bodyPr>
          <a:lstStyle/>
          <a:p>
            <a:r>
              <a:rPr lang="sr-Cyrl-RS" altLang="en-US" sz="1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Остали </a:t>
            </a:r>
            <a:r>
              <a:rPr lang="sr-Cyrl-RS" altLang="en-US" sz="1800" b="1" dirty="0">
                <a:solidFill>
                  <a:srgbClr val="FF0000"/>
                </a:solidFill>
                <a:cs typeface="Arial" panose="020B0604020202020204" pitchFamily="34" charset="0"/>
              </a:rPr>
              <a:t>расходи</a:t>
            </a:r>
            <a:r>
              <a:rPr lang="sr-Cyrl-RS" altLang="en-US" sz="18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sr-Cyrl-RS" altLang="en-US" sz="1800" dirty="0">
                <a:cs typeface="Arial" panose="020B0604020202020204" pitchFamily="34" charset="0"/>
              </a:rPr>
              <a:t>су смањени за </a:t>
            </a:r>
            <a:r>
              <a:rPr lang="sr-Latn-RS" altLang="en-US" sz="1800" dirty="0" smtClean="0">
                <a:cs typeface="Arial" panose="020B0604020202020204" pitchFamily="34" charset="0"/>
              </a:rPr>
              <a:t>332.014.130</a:t>
            </a:r>
            <a:r>
              <a:rPr lang="sr-Cyrl-RS" altLang="en-US" sz="1800" dirty="0" smtClean="0">
                <a:cs typeface="Arial" panose="020B0604020202020204" pitchFamily="34" charset="0"/>
              </a:rPr>
              <a:t> </a:t>
            </a:r>
            <a:r>
              <a:rPr lang="sr-Cyrl-RS" altLang="en-US" sz="1800" dirty="0">
                <a:cs typeface="Arial" panose="020B0604020202020204" pitchFamily="34" charset="0"/>
              </a:rPr>
              <a:t>динара</a:t>
            </a:r>
            <a:r>
              <a:rPr lang="sr-Cyrl-RS" altLang="en-US" sz="1800" dirty="0" smtClean="0">
                <a:cs typeface="Arial" panose="020B0604020202020204" pitchFamily="34" charset="0"/>
              </a:rPr>
              <a:t>;</a:t>
            </a:r>
          </a:p>
          <a:p>
            <a:r>
              <a:rPr lang="sr-Cyrl-RS" sz="1800" b="1" dirty="0">
                <a:solidFill>
                  <a:srgbClr val="FF0000"/>
                </a:solidFill>
                <a:cs typeface="Arial" panose="020B0604020202020204" pitchFamily="34" charset="0"/>
              </a:rPr>
              <a:t>Субвенције</a:t>
            </a:r>
            <a:r>
              <a:rPr lang="sr-Cyrl-RS" sz="18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sr-Cyrl-RS" sz="1800" dirty="0">
                <a:cs typeface="Arial" panose="020B0604020202020204" pitchFamily="34" charset="0"/>
              </a:rPr>
              <a:t>су смањене за </a:t>
            </a:r>
            <a:r>
              <a:rPr lang="sr-Latn-RS" sz="1800" dirty="0" smtClean="0">
                <a:cs typeface="Arial" panose="020B0604020202020204" pitchFamily="34" charset="0"/>
              </a:rPr>
              <a:t>15.690.001</a:t>
            </a:r>
            <a:r>
              <a:rPr lang="sr-Cyrl-RS" sz="1800" b="1" dirty="0" smtClean="0">
                <a:solidFill>
                  <a:schemeClr val="hlink"/>
                </a:solidFill>
                <a:cs typeface="Arial" panose="020B0604020202020204" pitchFamily="34" charset="0"/>
              </a:rPr>
              <a:t> </a:t>
            </a:r>
            <a:r>
              <a:rPr lang="sr-Cyrl-RS" sz="1800" dirty="0">
                <a:cs typeface="Arial" panose="020B0604020202020204" pitchFamily="34" charset="0"/>
              </a:rPr>
              <a:t>динара</a:t>
            </a:r>
            <a:r>
              <a:rPr lang="sr-Cyrl-RS" sz="1800" dirty="0" smtClean="0">
                <a:cs typeface="Arial" panose="020B0604020202020204" pitchFamily="34" charset="0"/>
              </a:rPr>
              <a:t>;</a:t>
            </a:r>
            <a:endParaRPr lang="sr-Cyrl-RS" sz="1800" dirty="0"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89040"/>
            <a:ext cx="692311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>
                <a:solidFill>
                  <a:schemeClr val="accent1"/>
                </a:solidFill>
                <a:cs typeface="Arial" panose="020B0604020202020204" pitchFamily="34" charset="0"/>
              </a:rPr>
              <a:t>Расходи за запослене </a:t>
            </a:r>
            <a:r>
              <a:rPr lang="sr-Cyrl-RS" dirty="0">
                <a:cs typeface="Arial" panose="020B0604020202020204" pitchFamily="34" charset="0"/>
              </a:rPr>
              <a:t>су </a:t>
            </a:r>
            <a:r>
              <a:rPr lang="sr-Cyrl-RS" dirty="0" smtClean="0">
                <a:cs typeface="Arial" panose="020B0604020202020204" pitchFamily="34" charset="0"/>
              </a:rPr>
              <a:t>повећани </a:t>
            </a:r>
            <a:r>
              <a:rPr lang="sr-Cyrl-RS" dirty="0">
                <a:cs typeface="Arial" panose="020B0604020202020204" pitchFamily="34" charset="0"/>
              </a:rPr>
              <a:t>за 6</a:t>
            </a:r>
            <a:r>
              <a:rPr lang="sr-Cyrl-RS" dirty="0" smtClean="0">
                <a:cs typeface="Arial" panose="020B0604020202020204" pitchFamily="34" charset="0"/>
              </a:rPr>
              <a:t>6. 744.079 </a:t>
            </a:r>
            <a:r>
              <a:rPr lang="sr-Cyrl-RS" dirty="0">
                <a:cs typeface="Arial" panose="020B0604020202020204" pitchFamily="34" charset="0"/>
              </a:rPr>
              <a:t>динара</a:t>
            </a:r>
            <a:r>
              <a:rPr lang="sr-Cyrl-RS" dirty="0" smtClean="0">
                <a:cs typeface="Arial" panose="020B0604020202020204" pitchFamily="34" charset="0"/>
              </a:rPr>
              <a:t>;</a:t>
            </a:r>
            <a:endParaRPr lang="sr-Latn-RS" dirty="0" smtClean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Социјална помоћ </a:t>
            </a:r>
            <a:r>
              <a:rPr lang="sr-Cyrl-RS" dirty="0" smtClean="0">
                <a:cs typeface="Arial" panose="020B0604020202020204" pitchFamily="34" charset="0"/>
              </a:rPr>
              <a:t>је повећана за 22.589.995 динара;</a:t>
            </a:r>
          </a:p>
          <a:p>
            <a:pPr lvl="0">
              <a:spcBef>
                <a:spcPct val="20000"/>
              </a:spcBef>
              <a:buFontTx/>
              <a:buChar char="•"/>
            </a:pPr>
            <a:r>
              <a:rPr lang="sr-Cyrl-RS" b="1" dirty="0">
                <a:solidFill>
                  <a:schemeClr val="accent1"/>
                </a:solidFill>
                <a:cs typeface="Arial" panose="020B0604020202020204" pitchFamily="34" charset="0"/>
              </a:rPr>
              <a:t>Коришћење роба и услуга</a:t>
            </a:r>
            <a:r>
              <a:rPr lang="sr-Cyrl-RS" dirty="0">
                <a:solidFill>
                  <a:schemeClr val="accent1"/>
                </a:solidFill>
                <a:cs typeface="Arial" panose="020B0604020202020204" pitchFamily="34" charset="0"/>
              </a:rPr>
              <a:t> </a:t>
            </a:r>
            <a:r>
              <a:rPr lang="sr-Cyrl-RS" dirty="0">
                <a:cs typeface="Arial" panose="020B0604020202020204" pitchFamily="34" charset="0"/>
              </a:rPr>
              <a:t>су повећани за</a:t>
            </a:r>
            <a:r>
              <a:rPr lang="sr-Cyrl-RS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cs typeface="Arial" panose="020B0604020202020204" pitchFamily="34" charset="0"/>
              </a:rPr>
              <a:t>86.919.216 </a:t>
            </a:r>
            <a:r>
              <a:rPr lang="sr-Cyrl-RS" dirty="0">
                <a:cs typeface="Arial" panose="020B0604020202020204" pitchFamily="34" charset="0"/>
              </a:rPr>
              <a:t>динара</a:t>
            </a:r>
            <a:r>
              <a:rPr lang="sr-Cyrl-RS" b="1" dirty="0">
                <a:ea typeface="SimSun" panose="02010600030101010101" pitchFamily="2" charset="-122"/>
                <a:cs typeface="Arial" panose="020B0604020202020204" pitchFamily="34" charset="0"/>
              </a:rPr>
              <a:t>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>
                <a:solidFill>
                  <a:schemeClr val="accent1"/>
                </a:solidFill>
                <a:cs typeface="Arial" panose="020B0604020202020204" pitchFamily="34" charset="0"/>
              </a:rPr>
              <a:t>Дотације и трансф</a:t>
            </a:r>
            <a:r>
              <a:rPr lang="sr-Cyrl-RS" b="1" dirty="0">
                <a:solidFill>
                  <a:srgbClr val="0070C0"/>
                </a:solidFill>
                <a:cs typeface="Arial" panose="020B0604020202020204" pitchFamily="34" charset="0"/>
              </a:rPr>
              <a:t>ери </a:t>
            </a:r>
            <a:r>
              <a:rPr lang="sr-Cyrl-RS" dirty="0">
                <a:cs typeface="Arial" panose="020B0604020202020204" pitchFamily="34" charset="0"/>
              </a:rPr>
              <a:t>су повећани за </a:t>
            </a:r>
            <a:r>
              <a:rPr lang="sr-Cyrl-RS" dirty="0" smtClean="0">
                <a:cs typeface="Arial" panose="020B0604020202020204" pitchFamily="34" charset="0"/>
              </a:rPr>
              <a:t>95.844.396 </a:t>
            </a:r>
            <a:r>
              <a:rPr lang="sr-Cyrl-RS" dirty="0">
                <a:cs typeface="Arial" panose="020B0604020202020204" pitchFamily="34" charset="0"/>
              </a:rPr>
              <a:t>динара</a:t>
            </a:r>
            <a:r>
              <a:rPr lang="sr-Cyrl-RS" b="1" dirty="0">
                <a:cs typeface="Arial" panose="020B0604020202020204" pitchFamily="34" charset="0"/>
              </a:rPr>
              <a:t>;</a:t>
            </a:r>
            <a:endParaRPr lang="sr-Cyrl-RS" b="1" dirty="0"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Капитални </a:t>
            </a:r>
            <a:r>
              <a:rPr lang="sr-Cyrl-RS" b="1" dirty="0">
                <a:solidFill>
                  <a:schemeClr val="accent1"/>
                </a:solidFill>
                <a:cs typeface="Arial" panose="020B0604020202020204" pitchFamily="34" charset="0"/>
              </a:rPr>
              <a:t>издаци </a:t>
            </a:r>
            <a:r>
              <a:rPr lang="sr-Cyrl-RS" dirty="0">
                <a:cs typeface="Arial" panose="020B0604020202020204" pitchFamily="34" charset="0"/>
              </a:rPr>
              <a:t>су</a:t>
            </a:r>
            <a:r>
              <a:rPr lang="sr-Cyrl-RS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dirty="0">
                <a:cs typeface="Arial" panose="020B0604020202020204" pitchFamily="34" charset="0"/>
              </a:rPr>
              <a:t>повећани су за </a:t>
            </a:r>
            <a:r>
              <a:rPr lang="sr-Cyrl-RS" dirty="0" smtClean="0">
                <a:cs typeface="Arial" panose="020B0604020202020204" pitchFamily="34" charset="0"/>
              </a:rPr>
              <a:t>283.315.758 динара;</a:t>
            </a:r>
            <a:endParaRPr lang="en-US" dirty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b="1" dirty="0" smtClean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Средства </a:t>
            </a:r>
            <a:r>
              <a:rPr lang="sr-Cyrl-RS" altLang="en-US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резерве </a:t>
            </a:r>
            <a:r>
              <a:rPr lang="sr-Cyrl-RS" altLang="en-US" dirty="0">
                <a:latin typeface="+mn-lt"/>
                <a:cs typeface="Arial" panose="020B0604020202020204" pitchFamily="34" charset="0"/>
              </a:rPr>
              <a:t>су повећана за</a:t>
            </a:r>
            <a:r>
              <a:rPr lang="sr-Cyrl-RS" altLang="en-US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altLang="en-US" dirty="0" smtClean="0">
                <a:latin typeface="+mn-lt"/>
                <a:cs typeface="Arial" panose="020B0604020202020204" pitchFamily="34" charset="0"/>
              </a:rPr>
              <a:t>111.000.000 динара;</a:t>
            </a:r>
          </a:p>
          <a:p>
            <a:pPr marL="0" lvl="0" indent="0">
              <a:spcBef>
                <a:spcPct val="20000"/>
              </a:spcBef>
            </a:pPr>
            <a:endParaRPr lang="sr-Cyrl-RS" b="1" dirty="0" smtClean="0"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Latn-RS" altLang="en-US" dirty="0">
              <a:cs typeface="Arial" panose="020B0604020202020204" pitchFamily="34" charset="0"/>
            </a:endParaRPr>
          </a:p>
          <a:p>
            <a:pPr lvl="0">
              <a:spcBef>
                <a:spcPct val="20000"/>
              </a:spcBef>
              <a:buFontTx/>
              <a:buChar char="•"/>
            </a:pPr>
            <a:endParaRPr lang="sr-Cyrl-RS" b="1" dirty="0"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Cyrl-RS" altLang="en-US" dirty="0" smtClean="0"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Cyrl-RS" altLang="en-US" dirty="0" smtClean="0"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312" y="2276872"/>
            <a:ext cx="504057" cy="93610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3286" y="3861048"/>
            <a:ext cx="599609" cy="1440160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61219"/>
              </p:ext>
            </p:extLst>
          </p:nvPr>
        </p:nvGraphicFramePr>
        <p:xfrm>
          <a:off x="539552" y="908720"/>
          <a:ext cx="7920881" cy="562161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086804"/>
                <a:gridCol w="1598710"/>
                <a:gridCol w="1235367"/>
              </a:tblGrid>
              <a:tr h="958171">
                <a:tc>
                  <a:txBody>
                    <a:bodyPr/>
                    <a:lstStyle/>
                    <a:p>
                      <a:pPr algn="ctr"/>
                      <a:endParaRPr lang="sr-Cyrl-RS" sz="1200" dirty="0" smtClean="0"/>
                    </a:p>
                    <a:p>
                      <a:pPr algn="ctr"/>
                      <a:endParaRPr lang="sr-Cyrl-RS" sz="1200" dirty="0" smtClean="0"/>
                    </a:p>
                    <a:p>
                      <a:pPr algn="ctr"/>
                      <a:r>
                        <a:rPr lang="sr-Cyrl-RS" sz="1200" dirty="0" smtClean="0"/>
                        <a:t>Назив </a:t>
                      </a:r>
                      <a:r>
                        <a:rPr lang="sr-Cyrl-RS" sz="1200" dirty="0"/>
                        <a:t>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</a:t>
                      </a:r>
                      <a:r>
                        <a:rPr lang="sr-Cyrl-RS" sz="1200" dirty="0" smtClean="0"/>
                        <a:t>из Одлуке </a:t>
                      </a:r>
                      <a:r>
                        <a:rPr lang="sr-Cyrl-RS" sz="1200" dirty="0"/>
                        <a:t>о буџету за </a:t>
                      </a:r>
                      <a:r>
                        <a:rPr lang="sr-Cyrl-RS" sz="1200" dirty="0" smtClean="0"/>
                        <a:t>2023.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Cyrl-RS" sz="1200" dirty="0" smtClean="0"/>
                    </a:p>
                    <a:p>
                      <a:pPr algn="ctr"/>
                      <a:r>
                        <a:rPr lang="sr-Cyrl-RS" sz="1200" dirty="0" smtClean="0"/>
                        <a:t>%  </a:t>
                      </a:r>
                      <a:r>
                        <a:rPr lang="sr-Cyrl-RS" sz="1200" dirty="0"/>
                        <a:t>буџета по програму </a:t>
                      </a:r>
                      <a:endParaRPr lang="en-US" sz="1200" dirty="0"/>
                    </a:p>
                  </a:txBody>
                  <a:tcPr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1,200,380,148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11,24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2. Комуналне делатности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1,303,074,000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8,36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3. Локални економски развој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98,850,000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2,32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4. Развој туризма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678,693,000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5,23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5. Пољопривреда и рурални развој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45,050,000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0,65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6. Заштита животне средине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144,549,019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7. Организација саобраћаја и саобраћајна инфраструктура 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2,065,545,000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11,16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8. Предшколско васпитање и образовање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1,237,988,000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8,05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9. Основно образовање и васпитање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556,310,000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4,46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/>
                        <a:t>Програм 10. Средње образовање и васпитање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282,784,000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2,15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11. Социјална и дечија заштита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744,226,000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6,85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12. Здравствена заштита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48,100,000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0,71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13. Развој културе и информисања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1,011,845,987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7,52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14. Развој спорта и омладине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484,783,000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4,13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15. Опште услуге локалне самоуправе 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3,193,476,000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25,01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16. Политички систем локалне самоуправе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149,827,000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0,93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17. Енергетска ефикасност  и обновљиви извори енергије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196,310,243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0,12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b="1" dirty="0"/>
                        <a:t>Укупни расходи по </a:t>
                      </a:r>
                      <a:r>
                        <a:rPr lang="sr-Cyrl-RS" sz="1100" b="1" dirty="0" smtClean="0"/>
                        <a:t>програмима: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13,441,791,397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mdragana\Desktop\GRAD Gradjanski vodic kroz odluku o budzetu\nis-noc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2881944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dragana\Desktop\GRAD Gradjanski vodic kroz odluku o budzetu\NisGradNoc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41036"/>
            <a:ext cx="2606110" cy="189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dragana\Desktop\GRAD Gradjanski vodic kroz odluku o budzetu\median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7" y="2636912"/>
            <a:ext cx="2827927" cy="17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dragana\Desktop\GRAD Gradjanski vodic kroz odluku o budzetu\bu banj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9" y="641036"/>
            <a:ext cx="2481268" cy="180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dragana\Desktop\GRAD Gradjanski vodic kroz odluku o budzetu\čega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708920"/>
            <a:ext cx="2592287" cy="367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dragana\Desktop\GRAD Gradjanski vodic kroz odluku o budzetu\index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8" y="2636912"/>
            <a:ext cx="2481267" cy="17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dragana\Desktop\GRAD Gradjanski vodic kroz odluku o budzetu\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7" y="641037"/>
            <a:ext cx="2827927" cy="182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Резултати слика за  park Čair u Nišu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652" y="4581128"/>
            <a:ext cx="273390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023876"/>
              </p:ext>
            </p:extLst>
          </p:nvPr>
        </p:nvGraphicFramePr>
        <p:xfrm>
          <a:off x="827584" y="1340768"/>
          <a:ext cx="756084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8883"/>
              </p:ext>
            </p:extLst>
          </p:nvPr>
        </p:nvGraphicFramePr>
        <p:xfrm>
          <a:off x="899592" y="1412773"/>
          <a:ext cx="7056783" cy="4289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380"/>
                <a:gridCol w="4420832"/>
                <a:gridCol w="1276604"/>
                <a:gridCol w="791967"/>
              </a:tblGrid>
              <a:tr h="576067"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 dirty="0">
                          <a:effectLst/>
                        </a:rPr>
                        <a:t>Раздео</a:t>
                      </a:r>
                      <a:r>
                        <a:rPr lang="sr-Cyrl-RS" sz="900" u="none" strike="noStrike" dirty="0" smtClean="0">
                          <a:effectLst/>
                        </a:rPr>
                        <a:t>/ Глава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900" u="none" strike="noStrike">
                          <a:effectLst/>
                        </a:rPr>
                        <a:t>Назив буџетског корисника</a:t>
                      </a:r>
                      <a:endParaRPr lang="sr-Cyrl-R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u="none" strike="noStrike">
                          <a:effectLst/>
                        </a:rPr>
                        <a:t>Средства из Нацрта Одлуке о буџету за 2023. годину  (износ у динарима)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900" u="none" strike="noStrike">
                          <a:effectLst/>
                        </a:rPr>
                        <a:t>%  буџета по кориснику</a:t>
                      </a:r>
                      <a:endParaRPr lang="sr-Cyrl-R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</a:tr>
              <a:tr h="1644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Скупштина града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u="none" strike="noStrike">
                          <a:effectLst/>
                        </a:rPr>
                        <a:t>99,547,000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644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Градоначелник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35,987,000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Градско веће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20,143,000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4.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Управа за органе града и грађанска стања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400,445,000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5.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Управа за финансије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778,262,000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6.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Управа за грађевинарство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195,953,000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8591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7.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Управа за комуналне делатности и инспекцијске послове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2,558,400,000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19.03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Управа за друштвене делатности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4,411,409,987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32.82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Управа за друштвене делатности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1,854,772,000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15.72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Јавна предшколска установа "Пчелица"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1,233,988,000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Установа "Сигурна кућа за жене и децу жртве породичног насиља"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33,313,000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Установа за пружање услуга социјалне заштите"Мара" Ниш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109,507,000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Установа дечије одмаралиште "Дивљана"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27,851,000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Установе културе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840,565,987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Установа за физичку културу СЦ "Чаир"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280,233,000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4616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8.08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Центар</a:t>
                      </a:r>
                      <a:r>
                        <a:rPr lang="sr-Cyrl-R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за стручно усавршавање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31,180,000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9.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Управа за имовину и одрживи развој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1,288,989,000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9.01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Управа за имовину и одрживи развој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1,231,397,000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u="none" strike="noStrike">
                          <a:effectLst/>
                        </a:rPr>
                        <a:t>9.02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Туристичка организација Ниш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57,592,000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10.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900" u="none" strike="noStrike">
                          <a:effectLst/>
                        </a:rPr>
                        <a:t>Правобранилаштво Града Ниша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40,174,000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2063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11.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Канцеларија за локални економски развој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3,592,503,410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26.73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</a:tr>
              <a:tr h="1716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12.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sr-Cyrl-RS" sz="900" u="none" strike="noStrike">
                          <a:effectLst/>
                        </a:rPr>
                        <a:t>Заштитник грађана</a:t>
                      </a:r>
                      <a:endParaRPr lang="sr-Cyrl-R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19,978,000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  <a:tr h="15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u="none" strike="noStrike">
                          <a:effectLst/>
                        </a:rPr>
                        <a:t>У К У П Н О: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13,441,791,397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100.00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4" marR="6874" marT="687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7847"/>
              </p:ext>
            </p:extLst>
          </p:nvPr>
        </p:nvGraphicFramePr>
        <p:xfrm>
          <a:off x="395536" y="1268760"/>
          <a:ext cx="8280920" cy="5114262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4560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5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/>
              </a:tblGrid>
              <a:tr h="78264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>
                          <a:effectLst/>
                        </a:rPr>
                        <a:t>Назив пројекта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sr-Cyrl-RS" sz="1400" dirty="0">
                          <a:effectLst/>
                        </a:rPr>
                        <a:t>Планирана средства </a:t>
                      </a:r>
                      <a:endParaRPr lang="sr-Cyrl-RS" sz="14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</a:rPr>
                        <a:t>(</a:t>
                      </a:r>
                      <a:r>
                        <a:rPr lang="sr-Cyrl-RS" sz="1400" dirty="0">
                          <a:effectLst/>
                        </a:rPr>
                        <a:t>и</a:t>
                      </a:r>
                      <a:r>
                        <a:rPr lang="en-US" sz="1400" dirty="0" err="1">
                          <a:effectLst/>
                        </a:rPr>
                        <a:t>знос</a:t>
                      </a:r>
                      <a:r>
                        <a:rPr lang="en-US" sz="1400" dirty="0">
                          <a:effectLst/>
                        </a:rPr>
                        <a:t> у </a:t>
                      </a:r>
                      <a:r>
                        <a:rPr lang="en-US" sz="1400" dirty="0" err="1">
                          <a:effectLst/>
                        </a:rPr>
                        <a:t>динарима</a:t>
                      </a:r>
                      <a:r>
                        <a:rPr lang="sr-Cyrl-RS" sz="14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b="1" i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sr-Cyrl-RS" sz="1400" b="1" i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1" i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Након 2025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Изградња Аква парка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600.000.000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294.410.644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Изградња станова</a:t>
                      </a:r>
                      <a:r>
                        <a:rPr lang="sr-Cyrl-RS" sz="13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 за припаднике снага безбедности – недостајућа инфраструктура на локацији Ардија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315.999.000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Сакупљање и прерада отпадних вода у Граду Нишу-недостајућа инфраструктура ППОВ Цигански кључ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95.000.000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129.800.000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7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Уговор о преносу права коришћења на пословном простору уз накнаду, закљученог између Града Ниша и Фондације за решавање стамбених потреба младих научних радника и уметника Универзитета у Нишу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500.000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91.000.000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Уговор о преносу права трајног коришћења станова уз накнаду од ЈП </a:t>
                      </a:r>
                      <a:r>
                        <a:rPr lang="sr-Latn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’’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Градска стамбена агенција</a:t>
                      </a:r>
                      <a:r>
                        <a:rPr lang="sr-Latn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’’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Ниш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9.334.000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9.334.000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9.334.000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9.334.000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 водосистема Кнежица-Ћурлина-Перутина-Белотинац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20.444.236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Изградња спољне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 хидрантске мреже и система противпожарне заштите на археолошком налазишту Медијана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15.000.000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533988"/>
              </p:ext>
            </p:extLst>
          </p:nvPr>
        </p:nvGraphicFramePr>
        <p:xfrm>
          <a:off x="467544" y="1484784"/>
          <a:ext cx="8075240" cy="403895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891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19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0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11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0529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4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Унапређење енергетске ефикасности основних школа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86.276.000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81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 пијаце Криве ливаде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45.000.000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40.000.000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8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SMART</a:t>
                      </a:r>
                      <a:r>
                        <a:rPr lang="en-U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&amp;SAFE</a:t>
                      </a:r>
                      <a:r>
                        <a:rPr lang="en-US" sz="13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 CITY 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са контролним центром у Научно технолошком парку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7.300.000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9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Пројекат </a:t>
                      </a:r>
                      <a:r>
                        <a:rPr lang="en-U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Градови у фокусу</a:t>
                      </a:r>
                      <a:r>
                        <a:rPr lang="en-U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’’</a:t>
                      </a:r>
                      <a:r>
                        <a:rPr lang="sr-Cyrl-RS" sz="13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(виртуозна презентација културног идентитета модерног</a:t>
                      </a:r>
                      <a:r>
                        <a:rPr lang="sr-Cyrl-RS" sz="13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Ниша)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20.000.000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3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Унапређење бициклистичког превоза-асфалтирање, адаптација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 обележавање бициклистичке стазе Трошарина-Стопшоп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9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</a:rPr>
                        <a:t>Реконструкција Омладинског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</a:rPr>
                        <a:t> центра у Нишу</a:t>
                      </a:r>
                      <a:endParaRPr lang="en-US" sz="13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300" dirty="0" smtClean="0">
                          <a:solidFill>
                            <a:srgbClr val="002060"/>
                          </a:solidFill>
                        </a:rPr>
                        <a:t>10.000.000</a:t>
                      </a:r>
                      <a:endParaRPr lang="en-US" sz="13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98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Побољшање енергетске ефикасности у Луткарском позоришту</a:t>
                      </a:r>
                      <a:r>
                        <a:rPr lang="sr-Cyrl-RS" sz="1300" baseline="0" dirty="0" smtClean="0"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у Нишу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38.126.543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</a:t>
            </a:r>
            <a:r>
              <a:rPr lang="sr-Cyrl-RS" dirty="0" smtClean="0"/>
              <a:t>вам </a:t>
            </a:r>
            <a:r>
              <a:rPr lang="sr-Cyrl-RS" dirty="0"/>
              <a:t>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</a:t>
            </a:r>
            <a:r>
              <a:rPr lang="sr-Cyrl-RS" dirty="0" smtClean="0"/>
              <a:t>Града Ниша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2023. </a:t>
            </a:r>
            <a:r>
              <a:rPr lang="sr-Cyrl-RS" dirty="0"/>
              <a:t>годину, исту можете преузети на следећем линку интернет странице </a:t>
            </a:r>
            <a:r>
              <a:rPr lang="sr-Cyrl-RS" dirty="0" smtClean="0"/>
              <a:t>Града Ниша: 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  <a:hlinkClick r:id="rId2"/>
              </a:rPr>
              <a:t>www.ni.rs</a:t>
            </a:r>
            <a:r>
              <a:rPr lang="sr-Latn-RS" dirty="0" smtClean="0">
                <a:solidFill>
                  <a:srgbClr val="FF0000"/>
                </a:solidFill>
              </a:rPr>
              <a:t>  </a:t>
            </a:r>
            <a:r>
              <a:rPr lang="sr-Cyrl-R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града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градска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sr-Latn-R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sr-Latn-R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sr-Latn-R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sr-Latn-R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пројекти</a:t>
            </a:r>
            <a:r>
              <a:rPr lang="sr-Latn-RS" dirty="0"/>
              <a:t> </a:t>
            </a:r>
            <a:r>
              <a:rPr lang="sr-Cyrl-RS" dirty="0"/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2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</a:t>
            </a:r>
            <a:r>
              <a:rPr lang="sr-Cyrl-RS" dirty="0" smtClean="0"/>
              <a:t>грађана и обезбедило функционисање органа и служби Града Ниша.</a:t>
            </a:r>
            <a:endParaRPr lang="sr-Cyrl-RS" dirty="0"/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</a:t>
            </a:r>
            <a:r>
              <a:rPr lang="sr-Cyrl-RS" dirty="0" smtClean="0"/>
              <a:t>приказ оквирног прегледа буџета Града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Ниша </a:t>
            </a:r>
            <a:r>
              <a:rPr lang="sr-Cyrl-RS" dirty="0"/>
              <a:t>за </a:t>
            </a:r>
            <a:r>
              <a:rPr lang="sr-Cyrl-RS" dirty="0" smtClean="0"/>
              <a:t>20</a:t>
            </a:r>
            <a:r>
              <a:rPr lang="sr-Latn-R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годину, </a:t>
            </a:r>
            <a:r>
              <a:rPr lang="sr-Cyrl-RS" dirty="0" smtClean="0"/>
              <a:t>који </a:t>
            </a:r>
            <a:r>
              <a:rPr lang="sr-Cyrl-RS" dirty="0"/>
              <a:t>је по својој форми веома </a:t>
            </a:r>
            <a:r>
              <a:rPr lang="sr-Cyrl-RS" dirty="0" smtClean="0"/>
              <a:t>обиман </a:t>
            </a:r>
            <a:r>
              <a:rPr lang="sr-Cyrl-RS" dirty="0"/>
              <a:t>и </a:t>
            </a:r>
            <a:r>
              <a:rPr lang="sr-Cyrl-RS" dirty="0" smtClean="0"/>
              <a:t>тежак </a:t>
            </a:r>
            <a:r>
              <a:rPr lang="sr-Cyrl-RS" dirty="0"/>
              <a:t>за разумевање због специфичних појмова и </a:t>
            </a:r>
            <a:r>
              <a:rPr lang="sr-Cyrl-RS" dirty="0" smtClean="0"/>
              <a:t>класификација. </a:t>
            </a:r>
            <a:endParaRPr lang="sr-Cyrl-RS" dirty="0"/>
          </a:p>
          <a:p>
            <a:endParaRPr lang="en-US" dirty="0"/>
          </a:p>
          <a:p>
            <a:pPr algn="just"/>
            <a:r>
              <a:rPr lang="sr-Cyrl-RS" dirty="0"/>
              <a:t>	Иако је </a:t>
            </a:r>
            <a:r>
              <a:rPr lang="sr-Cyrl-RS" dirty="0" smtClean="0"/>
              <a:t>тешко </a:t>
            </a:r>
            <a:r>
              <a:rPr lang="sr-Cyrl-RS" dirty="0"/>
              <a:t>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града,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</a:t>
            </a:r>
            <a:r>
              <a:rPr lang="ru-RU" dirty="0" smtClean="0"/>
              <a:t>са житељима Ниша </a:t>
            </a:r>
            <a:r>
              <a:rPr lang="ru-RU" dirty="0"/>
              <a:t>у заједничком постављању циљева, дефинисању приоритета и планирању развоја нашег града.</a:t>
            </a:r>
            <a:endParaRPr lang="sr-Cyrl-RS" dirty="0"/>
          </a:p>
          <a:p>
            <a:r>
              <a:rPr lang="sr-Cyrl-RS" dirty="0" smtClean="0"/>
              <a:t>						Драгана Сотировски</a:t>
            </a:r>
            <a:endParaRPr lang="sr-Cyrl-RS" dirty="0"/>
          </a:p>
          <a:p>
            <a:r>
              <a:rPr lang="sr-Cyrl-RS" dirty="0" smtClean="0"/>
              <a:t>						    Градоначелница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5"/>
            <a:ext cx="4042792" cy="28803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Скупштина града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Градоначелник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Градско веће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Управа за органе града и грађанска стања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Управа за финансије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Управа за грађевинарство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Управа за комуналне делатности и инспекцијске послове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Управа за друштвене делатности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Управа за имовину и одрживи развој</a:t>
            </a:r>
            <a:endParaRPr lang="ru-RU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Latn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r-Cyrl-RS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Правобранилаштво 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града Ниша</a:t>
            </a:r>
            <a:endParaRPr lang="sr-Cyrl-RS" altLang="en-US" sz="1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sr-Cyrl-CS" sz="1300" dirty="0" smtClean="0"/>
              <a:t>  	- Канцеларија за локални економски развој </a:t>
            </a:r>
          </a:p>
          <a:p>
            <a:pPr marL="0" indent="6350" defTabSz="209550">
              <a:spcBef>
                <a:spcPts val="0"/>
              </a:spcBef>
              <a:buFontTx/>
              <a:buNone/>
            </a:pP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Заштитник 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грађана</a:t>
            </a:r>
            <a:endParaRPr lang="sr-Cyrl-R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spcBef>
                <a:spcPts val="0"/>
              </a:spcBef>
              <a:buFontTx/>
              <a:buNone/>
            </a:pPr>
            <a:endParaRPr lang="sr-Latn-R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124744"/>
            <a:ext cx="4038600" cy="502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3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r>
              <a:rPr lang="ru-RU" altLang="en-US" sz="1300" dirty="0">
                <a:cs typeface="Calibri" panose="020F0502020204030204" pitchFamily="34" charset="0"/>
              </a:rPr>
              <a:t>	</a:t>
            </a:r>
            <a:r>
              <a:rPr lang="sr-Cyrl-RS" altLang="en-US" sz="1300" dirty="0"/>
              <a:t>-</a:t>
            </a:r>
            <a:r>
              <a:rPr lang="en-US" sz="1300" dirty="0" smtClean="0"/>
              <a:t> </a:t>
            </a:r>
            <a:r>
              <a:rPr lang="sr-Cyrl-CS" sz="1300" dirty="0"/>
              <a:t>Центар за </a:t>
            </a:r>
            <a:r>
              <a:rPr lang="sr-Cyrl-RS" sz="1300" dirty="0" smtClean="0"/>
              <a:t>пружање услуга социјалне заштите</a:t>
            </a:r>
            <a:r>
              <a:rPr lang="sr-Cyrl-CS" sz="1300" dirty="0" smtClean="0"/>
              <a:t>  „</a:t>
            </a:r>
            <a:r>
              <a:rPr lang="sr-Cyrl-CS" sz="1300" dirty="0"/>
              <a:t>Мара“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 smtClean="0"/>
              <a:t>Јавна предшколска </a:t>
            </a:r>
            <a:r>
              <a:rPr lang="sr-Cyrl-CS" sz="1300" dirty="0"/>
              <a:t>установа „Пчелица</a:t>
            </a:r>
            <a:r>
              <a:rPr lang="sr-Cyrl-CS" sz="1300" dirty="0" smtClean="0"/>
              <a:t>“ Ниш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>
                <a:solidFill>
                  <a:srgbClr val="002060"/>
                </a:solidFill>
              </a:rPr>
              <a:t>- </a:t>
            </a:r>
            <a:r>
              <a:rPr lang="sr-Cyrl-CS" sz="1300" dirty="0" smtClean="0">
                <a:solidFill>
                  <a:srgbClr val="002060"/>
                </a:solidFill>
              </a:rPr>
              <a:t> </a:t>
            </a:r>
            <a:r>
              <a:rPr lang="sr-Cyrl-CS" sz="1300" dirty="0">
                <a:solidFill>
                  <a:srgbClr val="002060"/>
                </a:solidFill>
              </a:rPr>
              <a:t>Установа „Дечији центар“ Ниш</a:t>
            </a:r>
            <a:endParaRPr lang="sr-Latn-RS" sz="1300" dirty="0">
              <a:solidFill>
                <a:srgbClr val="002060"/>
              </a:solidFill>
            </a:endParaRPr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Cyrl-CS" sz="1300" dirty="0" smtClean="0"/>
              <a:t> </a:t>
            </a:r>
            <a:r>
              <a:rPr lang="sr-Cyrl-CS" sz="1300" dirty="0"/>
              <a:t>Установа „Народни музеј“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„Народна библиотека“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„Народно позориште“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Latn-RS" sz="1300" dirty="0" smtClean="0"/>
              <a:t>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„Позориште лутака“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„Нишки симфонијски оркестар“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„Галерија савремене ликовне уметности“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„Нишки културни центар“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„Историјски архив“</a:t>
            </a:r>
            <a:endParaRPr lang="sr-Latn-RS" sz="1300" dirty="0"/>
          </a:p>
          <a:p>
            <a:r>
              <a:rPr lang="en-US" sz="1300" dirty="0"/>
              <a:t>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</a:t>
            </a:r>
            <a:r>
              <a:rPr lang="sr-Cyrl-RS" sz="1300" dirty="0"/>
              <a:t>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„Завод за заштиту споменика културе“ Ниш</a:t>
            </a:r>
            <a:endParaRPr lang="sr-Latn-RS" sz="1300" dirty="0"/>
          </a:p>
          <a:p>
            <a:r>
              <a:rPr lang="en-US" sz="1300" dirty="0"/>
              <a:t>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за физичку културу СЦ „Чаир“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 -  </a:t>
            </a:r>
            <a:r>
              <a:rPr lang="sr-Cyrl-CS" sz="1300" dirty="0" smtClean="0"/>
              <a:t>Центар за стручно усавршавање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RS" sz="1300" dirty="0" smtClean="0"/>
              <a:t>-  </a:t>
            </a:r>
            <a:r>
              <a:rPr lang="sr-Cyrl-CS" sz="1300" dirty="0" smtClean="0"/>
              <a:t>Туристичка </a:t>
            </a:r>
            <a:r>
              <a:rPr lang="sr-Cyrl-CS" sz="1300" dirty="0"/>
              <a:t>организација Ниш</a:t>
            </a:r>
            <a:r>
              <a:rPr lang="en-US" sz="1300" dirty="0"/>
              <a:t>    </a:t>
            </a:r>
            <a:endParaRPr lang="sr-Latn-RS" sz="1300" dirty="0"/>
          </a:p>
          <a:p>
            <a:r>
              <a:rPr lang="en-US" sz="1300" dirty="0"/>
              <a:t>   </a:t>
            </a:r>
            <a:r>
              <a:rPr lang="sr-Cyrl-RS" sz="1300" dirty="0" smtClean="0"/>
              <a:t>	</a:t>
            </a:r>
            <a:r>
              <a:rPr lang="en-US" sz="1300" dirty="0" smtClean="0"/>
              <a:t> </a:t>
            </a:r>
            <a:r>
              <a:rPr lang="sr-Cyrl-C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„Сигурна кућа за жене и децу жртве породичног насиља</a:t>
            </a:r>
            <a:r>
              <a:rPr lang="sr-Cyrl-CS" sz="1300" dirty="0" smtClean="0"/>
              <a:t>“</a:t>
            </a:r>
            <a:endParaRPr lang="sr-Latn-RS" sz="1300" dirty="0" smtClean="0"/>
          </a:p>
          <a:p>
            <a:r>
              <a:rPr lang="sr-Cyrl-RS" sz="1300" dirty="0" smtClean="0"/>
              <a:t>	-  Установа дечије одмаралиште „Дивљана“</a:t>
            </a:r>
            <a:endParaRPr lang="sr-Latn-RS" sz="1300" dirty="0"/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329112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077073"/>
            <a:ext cx="419100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300" b="1" dirty="0" smtClean="0">
                <a:cs typeface="Calibri" panose="020F0502020204030204" pitchFamily="34" charset="0"/>
              </a:rPr>
              <a:t>Остали </a:t>
            </a:r>
            <a:r>
              <a:rPr lang="ru-RU" altLang="en-US" sz="1300" b="1" dirty="0">
                <a:cs typeface="Calibri" panose="020F0502020204030204" pitchFamily="34" charset="0"/>
              </a:rPr>
              <a:t>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Образовне институције (</a:t>
            </a:r>
            <a:r>
              <a:rPr lang="ru-RU" altLang="en-US" sz="1300" dirty="0" smtClean="0">
                <a:cs typeface="Calibri" panose="020F0502020204030204" pitchFamily="34" charset="0"/>
              </a:rPr>
              <a:t>школе - основне и средње)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Здравствене институције </a:t>
            </a:r>
            <a:endParaRPr lang="sr-Latn-RS" altLang="en-US" sz="13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Социјалне институције (Центар за социјални </a:t>
            </a:r>
            <a:r>
              <a:rPr lang="ru-RU" altLang="en-US" sz="1300" dirty="0" smtClean="0">
                <a:cs typeface="Calibri" panose="020F0502020204030204" pitchFamily="34" charset="0"/>
              </a:rPr>
              <a:t>рад </a:t>
            </a:r>
            <a:r>
              <a:rPr lang="sr-Latn-RS" altLang="en-US" sz="1300" dirty="0" smtClean="0">
                <a:cs typeface="Calibri" panose="020F0502020204030204" pitchFamily="34" charset="0"/>
              </a:rPr>
              <a:t> „</a:t>
            </a:r>
            <a:r>
              <a:rPr lang="ru-RU" altLang="en-US" sz="1300" dirty="0" smtClean="0">
                <a:cs typeface="Calibri" panose="020F0502020204030204" pitchFamily="34" charset="0"/>
              </a:rPr>
              <a:t>Свети Сава</a:t>
            </a:r>
            <a:r>
              <a:rPr lang="sr-Latn-RS" altLang="en-US" sz="1300" dirty="0" smtClean="0">
                <a:cs typeface="Calibri" panose="020F0502020204030204" pitchFamily="34" charset="0"/>
              </a:rPr>
              <a:t>“)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града?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града 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градског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Градоначелник и локална управа спроводе градску политику, а главна полуга те политике и развоја је управо буџет града.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град </a:t>
            </a:r>
            <a:r>
              <a:rPr lang="sr-Cyrl-RS" sz="1700" dirty="0" smtClean="0"/>
              <a:t>Ниш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163437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975396" y="3319264"/>
            <a:ext cx="2160240" cy="15498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sr-Cyrl-RS" sz="1400" dirty="0" smtClean="0"/>
              <a:t>Грађани </a:t>
            </a:r>
            <a:r>
              <a:rPr lang="sr-Cyrl-RS" sz="1400" dirty="0"/>
              <a:t>и њихова </a:t>
            </a:r>
            <a:r>
              <a:rPr lang="sr-Cyrl-RS" sz="1400" dirty="0" smtClean="0"/>
              <a:t>удружења</a:t>
            </a:r>
            <a:r>
              <a:rPr lang="sr-Cyrl-RS" sz="1400" dirty="0"/>
              <a:t> </a:t>
            </a:r>
            <a:r>
              <a:rPr lang="sr-Cyrl-RS" sz="1400" dirty="0" smtClean="0"/>
              <a:t>и НВО</a:t>
            </a:r>
          </a:p>
          <a:p>
            <a:pPr marL="285750" indent="-285750" algn="ctr">
              <a:buFontTx/>
              <a:buChar char="-"/>
            </a:pPr>
            <a:r>
              <a:rPr lang="sr-Cyrl-RS" sz="1400" dirty="0" smtClean="0"/>
              <a:t>медији</a:t>
            </a:r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296144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Јавна предузећа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91162146"/>
              </p:ext>
            </p:extLst>
          </p:nvPr>
        </p:nvGraphicFramePr>
        <p:xfrm>
          <a:off x="539552" y="1340768"/>
          <a:ext cx="7749480" cy="488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градска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 smtClean="0"/>
              <a:t>Града Ниша за 20</a:t>
            </a:r>
            <a:r>
              <a:rPr lang="sr-Latn-RS" sz="1600" dirty="0" smtClean="0"/>
              <a:t>2</a:t>
            </a:r>
            <a:r>
              <a:rPr lang="sr-Cyrl-RS" sz="1600" dirty="0"/>
              <a:t>3</a:t>
            </a:r>
            <a:r>
              <a:rPr lang="sr-Cyrl-RS" sz="1600" dirty="0" smtClean="0"/>
              <a:t>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/>
              <a:t>Одлуком о буџету града  </a:t>
            </a:r>
            <a:r>
              <a:rPr lang="sr-Cyrl-RS" sz="1600" dirty="0" smtClean="0"/>
              <a:t>Града Ниша </a:t>
            </a:r>
            <a:r>
              <a:rPr lang="sr-Cyrl-RS" sz="1600" dirty="0"/>
              <a:t>за </a:t>
            </a:r>
            <a:r>
              <a:rPr lang="sr-Cyrl-RS" sz="1600" dirty="0" smtClean="0"/>
              <a:t>20</a:t>
            </a:r>
            <a:r>
              <a:rPr lang="sr-Latn-RS" sz="1600" dirty="0" smtClean="0"/>
              <a:t>2</a:t>
            </a:r>
            <a:r>
              <a:rPr lang="sr-Cyrl-RS" sz="1600" dirty="0"/>
              <a:t>3</a:t>
            </a:r>
            <a:r>
              <a:rPr lang="sr-Cyrl-RS" sz="1600" dirty="0" smtClean="0"/>
              <a:t>. </a:t>
            </a:r>
            <a:r>
              <a:rPr lang="sr-Cyrl-RS" sz="1600" dirty="0"/>
              <a:t>годину планирана су средства из буџета града у износу од</a:t>
            </a:r>
            <a:r>
              <a:rPr lang="en-GB" sz="1600" dirty="0"/>
              <a:t> </a:t>
            </a:r>
            <a:r>
              <a:rPr lang="sr-Cyrl-RS" sz="1600" dirty="0" smtClean="0"/>
              <a:t>13.306.791.397 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sr-Cyrl-RS" sz="1600" dirty="0" smtClean="0"/>
              <a:t>135.000.000 динара</a:t>
            </a:r>
            <a:r>
              <a:rPr lang="sr-Latn-RS" sz="1600" dirty="0" smtClean="0"/>
              <a:t>. </a:t>
            </a:r>
            <a:endParaRPr lang="sr-Cyrl-R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60485542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 smtClean="0"/>
              <a:t>13.441.791.397 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5681</TotalTime>
  <Words>1999</Words>
  <Application>Microsoft Office PowerPoint</Application>
  <PresentationFormat>On-screen Show (4:3)</PresentationFormat>
  <Paragraphs>498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ГРАД НИШ</vt:lpstr>
      <vt:lpstr>PowerPoint Presentation</vt:lpstr>
      <vt:lpstr>PowerPoint Presentation</vt:lpstr>
      <vt:lpstr>PowerPoint Presentation</vt:lpstr>
      <vt:lpstr>Ко се финансира из буџета?</vt:lpstr>
      <vt:lpstr>Како настаје буџет града?</vt:lpstr>
      <vt:lpstr>Ко учествује у буџетском процесу?</vt:lpstr>
      <vt:lpstr>На основу чега се доноси буџет?</vt:lpstr>
      <vt:lpstr>Како се пуни градска каса?</vt:lpstr>
      <vt:lpstr>Шта су приходи и примања буџета?</vt:lpstr>
      <vt:lpstr>Структура планираних прихода и примања за 2023. годину</vt:lpstr>
      <vt:lpstr>Структура планираних прихода и примања за 2023. годину</vt:lpstr>
      <vt:lpstr>Шта се променило у односу на 2022. годину?</vt:lpstr>
      <vt:lpstr>На шта се троше јавна средства?</vt:lpstr>
      <vt:lpstr>PowerPoint Presentation</vt:lpstr>
      <vt:lpstr>Структура планираних расхода и издатака  буџета за 2023. годину</vt:lpstr>
      <vt:lpstr>Структура планираних расхода и издатака буџета за 2023. годину</vt:lpstr>
      <vt:lpstr>Шта се променило у односу на 2022.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Doris Jovanović</cp:lastModifiedBy>
  <cp:revision>531</cp:revision>
  <cp:lastPrinted>2021-01-28T07:26:46Z</cp:lastPrinted>
  <dcterms:created xsi:type="dcterms:W3CDTF">2006-08-16T00:00:00Z</dcterms:created>
  <dcterms:modified xsi:type="dcterms:W3CDTF">2023-01-10T13:37:40Z</dcterms:modified>
</cp:coreProperties>
</file>