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88" r:id="rId4"/>
    <p:sldId id="259" r:id="rId5"/>
    <p:sldId id="275" r:id="rId6"/>
    <p:sldId id="262" r:id="rId7"/>
    <p:sldId id="287" r:id="rId8"/>
    <p:sldId id="261" r:id="rId9"/>
    <p:sldId id="263" r:id="rId10"/>
    <p:sldId id="284" r:id="rId11"/>
    <p:sldId id="264" r:id="rId12"/>
    <p:sldId id="277" r:id="rId13"/>
    <p:sldId id="279" r:id="rId14"/>
    <p:sldId id="266" r:id="rId15"/>
    <p:sldId id="285" r:id="rId16"/>
    <p:sldId id="268" r:id="rId17"/>
    <p:sldId id="276" r:id="rId18"/>
    <p:sldId id="280" r:id="rId19"/>
    <p:sldId id="271" r:id="rId20"/>
    <p:sldId id="272" r:id="rId21"/>
    <p:sldId id="273" r:id="rId22"/>
    <p:sldId id="274" r:id="rId23"/>
    <p:sldId id="281" r:id="rId24"/>
    <p:sldId id="278" r:id="rId25"/>
  </p:sldIdLst>
  <p:sldSz cx="9144000" cy="6858000" type="screen4x3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risnik" initials="K" lastIdx="2" clrIdx="0"/>
  <p:cmAuthor id="1" name="Mirjana Knezevic" initials="MK" lastIdx="11" clrIdx="1">
    <p:extLst/>
  </p:cmAuthor>
  <p:cmAuthor id="2" name="Milena Radomirovic" initials="MR" lastIdx="24" clrIdx="2">
    <p:extLst/>
  </p:cmAuthor>
  <p:cmAuthor id="3" name="Tatjana Milivojevic" initials="TM" lastIdx="13" clrIdx="3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B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6933" autoAdjust="0"/>
  </p:normalViewPr>
  <p:slideViewPr>
    <p:cSldViewPr>
      <p:cViewPr>
        <p:scale>
          <a:sx n="100" d="100"/>
          <a:sy n="100" d="100"/>
        </p:scale>
        <p:origin x="-204" y="-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G:\Gradjanski%20budzet%20primeri\gradjanski-budzet-pite-format%20NC%20250118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dragana\Desktop\GRA&#272;ANSKI%20BUD&#381;ET%20ZA%202019%20-%20Copy\Prilog%202%20-%20Pomocni%20dokument%20za%20tabele%20i%20grafik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1452863076244899"/>
          <c:y val="0.33374488188976376"/>
          <c:w val="0.62846713498254947"/>
          <c:h val="0.555537687200864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прихода и примања</a:t>
            </a:r>
            <a:endParaRPr lang="en-US" b="1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1452863076244899"/>
          <c:y val="0.33374488188976376"/>
          <c:w val="0.62846713498254947"/>
          <c:h val="0.5555376872008646"/>
        </c:manualLayout>
      </c:layout>
      <c:pie3DChart>
        <c:varyColors val="1"/>
        <c:ser>
          <c:idx val="0"/>
          <c:order val="0"/>
          <c:explosion val="13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E86-4DB2-BB9D-FEC6D903DEF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E86-4DB2-BB9D-FEC6D903DEF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E86-4DB2-BB9D-FEC6D903DEF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E86-4DB2-BB9D-FEC6D903DEF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0E86-4DB2-BB9D-FEC6D903DEF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E86-4DB2-BB9D-FEC6D903DEFD}"/>
              </c:ext>
            </c:extLst>
          </c:dPt>
          <c:dLbls>
            <c:dLbl>
              <c:idx val="0"/>
              <c:layout>
                <c:manualLayout>
                  <c:x val="5.5744749645893566E-3"/>
                  <c:y val="0.1278930551869675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E86-4DB2-BB9D-FEC6D903DEFD}"/>
                </c:ext>
              </c:extLst>
            </c:dLbl>
            <c:dLbl>
              <c:idx val="1"/>
              <c:layout>
                <c:manualLayout>
                  <c:x val="-3.2739567030238323E-2"/>
                  <c:y val="4.5555411455920951E-2"/>
                </c:manualLayout>
              </c:layout>
              <c:tx>
                <c:rich>
                  <a:bodyPr/>
                  <a:lstStyle/>
                  <a:p>
                    <a:r>
                      <a:rPr lang="sr-Cyrl-RS"/>
                      <a:t>Донације и </a:t>
                    </a:r>
                  </a:p>
                  <a:p>
                    <a:r>
                      <a:rPr lang="sr-Cyrl-RS"/>
                      <a:t>трансфери
7%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8.4426434369047482E-2"/>
                  <c:y val="3.558931604137718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E86-4DB2-BB9D-FEC6D903DEFD}"/>
                </c:ext>
              </c:extLst>
            </c:dLbl>
            <c:dLbl>
              <c:idx val="3"/>
              <c:layout>
                <c:manualLayout>
                  <c:x val="-0.19522722217504013"/>
                  <c:y val="-1.416482939632545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1.3974772337718605E-2"/>
                  <c:y val="-0.1339959768499502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E86-4DB2-BB9D-FEC6D903DEFD}"/>
                </c:ext>
              </c:extLst>
            </c:dLbl>
            <c:dLbl>
              <c:idx val="5"/>
              <c:layout>
                <c:manualLayout>
                  <c:x val="0.24653312788906009"/>
                  <c:y val="-1.568627450980392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E86-4DB2-BB9D-FEC6D903DEFD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50000"/>
                    <a:lumOff val="50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'Prihodi i primanja'!$C$6:$C$10</c:f>
              <c:strCache>
                <c:ptCount val="5"/>
                <c:pt idx="0">
                  <c:v>Порески приходи</c:v>
                </c:pt>
                <c:pt idx="1">
                  <c:v>Донације и трансфери</c:v>
                </c:pt>
                <c:pt idx="2">
                  <c:v>Други приходи</c:v>
                </c:pt>
                <c:pt idx="3">
                  <c:v>Примања од продаје нефинансијске имовине</c:v>
                </c:pt>
                <c:pt idx="4">
                  <c:v>Пренета средства из претходне године</c:v>
                </c:pt>
              </c:strCache>
            </c:strRef>
          </c:cat>
          <c:val>
            <c:numRef>
              <c:f>'Prihodi i primanja'!$D$6:$D$10</c:f>
              <c:numCache>
                <c:formatCode>#,##0</c:formatCode>
                <c:ptCount val="5"/>
                <c:pt idx="0">
                  <c:v>7562864000</c:v>
                </c:pt>
                <c:pt idx="1">
                  <c:v>693723000</c:v>
                </c:pt>
                <c:pt idx="2">
                  <c:v>1521608000</c:v>
                </c:pt>
                <c:pt idx="3">
                  <c:v>954932000</c:v>
                </c:pt>
                <c:pt idx="4">
                  <c:v>105000000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E86-4DB2-BB9D-FEC6D903DE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расхода и издатака</a:t>
            </a:r>
            <a:endParaRPr lang="en-US" b="1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712750081894612"/>
          <c:y val="0.31178409757603831"/>
          <c:w val="0.53601721202415187"/>
          <c:h val="0.47396905974988418"/>
        </c:manualLayout>
      </c:layout>
      <c:pie3DChart>
        <c:varyColors val="1"/>
        <c:ser>
          <c:idx val="0"/>
          <c:order val="0"/>
          <c:explosion val="15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187-400C-AE0C-D299E08B2FF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187-400C-AE0C-D299E08B2FF7}"/>
              </c:ext>
            </c:extLst>
          </c:dPt>
          <c:dPt>
            <c:idx val="2"/>
            <c:bubble3D val="0"/>
            <c:explosion val="3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187-400C-AE0C-D299E08B2FF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187-400C-AE0C-D299E08B2FF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187-400C-AE0C-D299E08B2FF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9187-400C-AE0C-D299E08B2FF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9187-400C-AE0C-D299E08B2FF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9187-400C-AE0C-D299E08B2FF7}"/>
              </c:ext>
            </c:extLst>
          </c:dPt>
          <c:dLbls>
            <c:dLbl>
              <c:idx val="0"/>
              <c:layout>
                <c:manualLayout>
                  <c:x val="0.10888546481766821"/>
                  <c:y val="-8.470588235294117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187-400C-AE0C-D299E08B2FF7}"/>
                </c:ext>
              </c:extLst>
            </c:dLbl>
            <c:dLbl>
              <c:idx val="1"/>
              <c:layout>
                <c:manualLayout>
                  <c:x val="3.6979969183359017E-2"/>
                  <c:y val="0.1380392156862745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187-400C-AE0C-D299E08B2FF7}"/>
                </c:ext>
              </c:extLst>
            </c:dLbl>
            <c:dLbl>
              <c:idx val="2"/>
              <c:layout>
                <c:manualLayout>
                  <c:x val="-8.4232152028762192E-2"/>
                  <c:y val="2.509803921568627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187-400C-AE0C-D299E08B2FF7}"/>
                </c:ext>
              </c:extLst>
            </c:dLbl>
            <c:dLbl>
              <c:idx val="3"/>
              <c:layout>
                <c:manualLayout>
                  <c:x val="-8.6286594761171037E-2"/>
                  <c:y val="3.764705882352940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187-400C-AE0C-D299E08B2FF7}"/>
                </c:ext>
              </c:extLst>
            </c:dLbl>
            <c:dLbl>
              <c:idx val="4"/>
              <c:layout>
                <c:manualLayout>
                  <c:x val="-4.3143297380585519E-2"/>
                  <c:y val="-3.764705882352940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187-400C-AE0C-D299E08B2FF7}"/>
                </c:ext>
              </c:extLst>
            </c:dLbl>
            <c:dLbl>
              <c:idx val="5"/>
              <c:layout>
                <c:manualLayout>
                  <c:x val="-7.3959938366718034E-2"/>
                  <c:y val="-0.1286274509803921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187-400C-AE0C-D299E08B2FF7}"/>
                </c:ext>
              </c:extLst>
            </c:dLbl>
            <c:dLbl>
              <c:idx val="6"/>
              <c:layout>
                <c:manualLayout>
                  <c:x val="-6.1633281972265025E-3"/>
                  <c:y val="-0.1286274509803921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187-400C-AE0C-D299E08B2FF7}"/>
                </c:ext>
              </c:extLst>
            </c:dLbl>
            <c:dLbl>
              <c:idx val="7"/>
              <c:layout>
                <c:manualLayout>
                  <c:x val="7.6014381099126865E-2"/>
                  <c:y val="-0.1098039215686274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187-400C-AE0C-D299E08B2FF7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'Rashodi i izdaci'!$C$6:$C$13</c:f>
              <c:strCache>
                <c:ptCount val="8"/>
                <c:pt idx="0">
                  <c:v>Расходи за запослене</c:v>
                </c:pt>
                <c:pt idx="1">
                  <c:v>Коришћење услуга и роба</c:v>
                </c:pt>
                <c:pt idx="2">
                  <c:v>Субвенције</c:v>
                </c:pt>
                <c:pt idx="3">
                  <c:v>Дотације и трансфери</c:v>
                </c:pt>
                <c:pt idx="4">
                  <c:v>Социјална помоћ</c:v>
                </c:pt>
                <c:pt idx="5">
                  <c:v>Остали расходи</c:v>
                </c:pt>
                <c:pt idx="6">
                  <c:v>Капитални издаци</c:v>
                </c:pt>
                <c:pt idx="7">
                  <c:v>Средства резерве </c:v>
                </c:pt>
              </c:strCache>
            </c:strRef>
          </c:cat>
          <c:val>
            <c:numRef>
              <c:f>'Rashodi i izdaci'!$D$6:$D$13</c:f>
              <c:numCache>
                <c:formatCode>#,##0</c:formatCode>
                <c:ptCount val="8"/>
                <c:pt idx="0">
                  <c:v>2111290000</c:v>
                </c:pt>
                <c:pt idx="1">
                  <c:v>2988501000</c:v>
                </c:pt>
                <c:pt idx="2">
                  <c:v>111300000</c:v>
                </c:pt>
                <c:pt idx="3">
                  <c:v>1230893000</c:v>
                </c:pt>
                <c:pt idx="4">
                  <c:v>458585000</c:v>
                </c:pt>
                <c:pt idx="5">
                  <c:v>1055730000</c:v>
                </c:pt>
                <c:pt idx="6">
                  <c:v>2711828000</c:v>
                </c:pt>
                <c:pt idx="7">
                  <c:v>170000000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9187-400C-AE0C-D299E08B2F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1607629427792916"/>
          <c:y val="0.3758994708994709"/>
          <c:w val="0.40236148955495005"/>
          <c:h val="0.36484126984126986"/>
        </c:manualLayout>
      </c:layout>
      <c:pie3DChart>
        <c:varyColors val="1"/>
        <c:ser>
          <c:idx val="0"/>
          <c:order val="0"/>
          <c:explosion val="9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984-4F2A-A42B-3DE2BD54C65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984-4F2A-A42B-3DE2BD54C65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984-4F2A-A42B-3DE2BD54C65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984-4F2A-A42B-3DE2BD54C65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5984-4F2A-A42B-3DE2BD54C65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5984-4F2A-A42B-3DE2BD54C65C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5984-4F2A-A42B-3DE2BD54C65C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5984-4F2A-A42B-3DE2BD54C65C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5984-4F2A-A42B-3DE2BD54C65C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A-5984-4F2A-A42B-3DE2BD54C65C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2-5984-4F2A-A42B-3DE2BD54C65C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5984-4F2A-A42B-3DE2BD54C65C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8-5984-4F2A-A42B-3DE2BD54C65C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5984-4F2A-A42B-3DE2BD54C65C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6-5984-4F2A-A42B-3DE2BD54C65C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5984-4F2A-A42B-3DE2BD54C65C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4-5984-4F2A-A42B-3DE2BD54C65C}"/>
              </c:ext>
            </c:extLst>
          </c:dPt>
          <c:dLbls>
            <c:dLbl>
              <c:idx val="0"/>
              <c:layout>
                <c:manualLayout>
                  <c:x val="8.7993758269283212E-2"/>
                  <c:y val="-0.21776767450675416"/>
                </c:manualLayout>
              </c:layout>
              <c:tx>
                <c:rich>
                  <a:bodyPr/>
                  <a:lstStyle/>
                  <a:p>
                    <a:r>
                      <a:rPr lang="sr-Cyrl-RS"/>
                      <a:t>СТАНОВАЊЕ, </a:t>
                    </a:r>
                    <a:endParaRPr lang="sr-Latn-RS"/>
                  </a:p>
                  <a:p>
                    <a:r>
                      <a:rPr lang="sr-Cyrl-RS"/>
                      <a:t>УРБАНИЗАМ И </a:t>
                    </a:r>
                    <a:endParaRPr lang="sr-Latn-RS"/>
                  </a:p>
                  <a:p>
                    <a:r>
                      <a:rPr lang="sr-Cyrl-RS"/>
                      <a:t>ПРОСТОРНО </a:t>
                    </a:r>
                    <a:endParaRPr lang="sr-Latn-RS"/>
                  </a:p>
                  <a:p>
                    <a:r>
                      <a:rPr lang="sr-Cyrl-RS"/>
                      <a:t>ПЛАНИРАЊЕ
15%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984-4F2A-A42B-3DE2BD54C65C}"/>
                </c:ext>
              </c:extLst>
            </c:dLbl>
            <c:dLbl>
              <c:idx val="1"/>
              <c:layout>
                <c:manualLayout>
                  <c:x val="0.13800802436092971"/>
                  <c:y val="-0.3436562604155094"/>
                </c:manualLayout>
              </c:layout>
              <c:tx>
                <c:rich>
                  <a:bodyPr/>
                  <a:lstStyle/>
                  <a:p>
                    <a:r>
                      <a:rPr lang="sr-Cyrl-RS"/>
                      <a:t> КОМУНАЛНЕ </a:t>
                    </a:r>
                    <a:endParaRPr lang="sr-Latn-RS"/>
                  </a:p>
                  <a:p>
                    <a:r>
                      <a:rPr lang="sr-Cyrl-RS"/>
                      <a:t>ДЕЛАТНОСТИ 
8%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984-4F2A-A42B-3DE2BD54C65C}"/>
                </c:ext>
              </c:extLst>
            </c:dLbl>
            <c:dLbl>
              <c:idx val="2"/>
              <c:layout>
                <c:manualLayout>
                  <c:x val="0.1080542818474715"/>
                  <c:y val="-0.22948491834240639"/>
                </c:manualLayout>
              </c:layout>
              <c:tx>
                <c:rich>
                  <a:bodyPr/>
                  <a:lstStyle/>
                  <a:p>
                    <a:r>
                      <a:rPr lang="sr-Cyrl-RS"/>
                      <a:t>ЛОКАЛНИ</a:t>
                    </a:r>
                    <a:endParaRPr lang="sr-Latn-RS"/>
                  </a:p>
                  <a:p>
                    <a:r>
                      <a:rPr lang="sr-Cyrl-RS"/>
                      <a:t> ЕКОНОМСКИ РАЗВОЈ 
2%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984-4F2A-A42B-3DE2BD54C65C}"/>
                </c:ext>
              </c:extLst>
            </c:dLbl>
            <c:dLbl>
              <c:idx val="3"/>
              <c:layout>
                <c:manualLayout>
                  <c:x val="0.12473076391766819"/>
                  <c:y val="-0.1322751322751322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84-4F2A-A42B-3DE2BD54C65C}"/>
                </c:ext>
              </c:extLst>
            </c:dLbl>
            <c:dLbl>
              <c:idx val="4"/>
              <c:layout>
                <c:manualLayout>
                  <c:x val="0.10535876475930972"/>
                  <c:y val="1.0582010582010581E-2"/>
                </c:manualLayout>
              </c:layout>
              <c:tx>
                <c:rich>
                  <a:bodyPr/>
                  <a:lstStyle/>
                  <a:p>
                    <a:r>
                      <a:rPr lang="sr-Cyrl-RS"/>
                      <a:t>ПОЉОПРИВРЕДА</a:t>
                    </a:r>
                    <a:endParaRPr lang="sr-Latn-RS"/>
                  </a:p>
                  <a:p>
                    <a:r>
                      <a:rPr lang="sr-Cyrl-RS"/>
                      <a:t> И РУРАЛНИ РАЗВОЈ
1%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984-4F2A-A42B-3DE2BD54C65C}"/>
                </c:ext>
              </c:extLst>
            </c:dLbl>
            <c:dLbl>
              <c:idx val="5"/>
              <c:layout>
                <c:manualLayout>
                  <c:x val="0.10091780632684072"/>
                  <c:y val="0.12169312169312169"/>
                </c:manualLayout>
              </c:layout>
              <c:tx>
                <c:rich>
                  <a:bodyPr/>
                  <a:lstStyle/>
                  <a:p>
                    <a:r>
                      <a:rPr lang="sr-Cyrl-RS"/>
                      <a:t> ЗАШТИТА ЖИВОТНЕ</a:t>
                    </a:r>
                    <a:endParaRPr lang="sr-Latn-RS"/>
                  </a:p>
                  <a:p>
                    <a:r>
                      <a:rPr lang="sr-Cyrl-RS"/>
                      <a:t> СРЕДИНЕ
1%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984-4F2A-A42B-3DE2BD54C65C}"/>
                </c:ext>
              </c:extLst>
            </c:dLbl>
            <c:dLbl>
              <c:idx val="6"/>
              <c:layout>
                <c:manualLayout>
                  <c:x val="7.6538436782595642E-2"/>
                  <c:y val="0.2037037037037036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984-4F2A-A42B-3DE2BD54C65C}"/>
                </c:ext>
              </c:extLst>
            </c:dLbl>
            <c:dLbl>
              <c:idx val="7"/>
              <c:layout>
                <c:manualLayout>
                  <c:x val="-7.4477747502270736E-2"/>
                  <c:y val="0.1737543223763696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984-4F2A-A42B-3DE2BD54C65C}"/>
                </c:ext>
              </c:extLst>
            </c:dLbl>
            <c:dLbl>
              <c:idx val="8"/>
              <c:layout>
                <c:manualLayout>
                  <c:x val="-0.192552225249773"/>
                  <c:y val="0.1269841269841267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5984-4F2A-A42B-3DE2BD54C65C}"/>
                </c:ext>
              </c:extLst>
            </c:dLbl>
            <c:dLbl>
              <c:idx val="9"/>
              <c:layout>
                <c:manualLayout>
                  <c:x val="-0.27631344108302253"/>
                  <c:y val="9.52378869308003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5984-4F2A-A42B-3DE2BD54C65C}"/>
                </c:ext>
              </c:extLst>
            </c:dLbl>
            <c:dLbl>
              <c:idx val="10"/>
              <c:layout>
                <c:manualLayout>
                  <c:x val="-0.25493707769843754"/>
                  <c:y val="-3.4028694524137842E-2"/>
                </c:manualLayout>
              </c:layout>
              <c:tx>
                <c:rich>
                  <a:bodyPr/>
                  <a:lstStyle/>
                  <a:p>
                    <a:endParaRPr lang="ru-RU" dirty="0" smtClean="0"/>
                  </a:p>
                  <a:p>
                    <a:r>
                      <a:rPr lang="ru-RU" dirty="0" smtClean="0"/>
                      <a:t>СОЦИЈАЛНА </a:t>
                    </a:r>
                    <a:r>
                      <a:rPr lang="ru-RU" dirty="0"/>
                      <a:t>И ДЕЧИЈА </a:t>
                    </a:r>
                    <a:endParaRPr lang="ru-RU" dirty="0" smtClean="0"/>
                  </a:p>
                  <a:p>
                    <a:r>
                      <a:rPr lang="ru-RU" dirty="0" smtClean="0"/>
                      <a:t>ЗАШТИТА </a:t>
                    </a:r>
                    <a:r>
                      <a:rPr lang="ru-RU" dirty="0"/>
                      <a:t>
6%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5984-4F2A-A42B-3DE2BD54C65C}"/>
                </c:ext>
              </c:extLst>
            </c:dLbl>
            <c:dLbl>
              <c:idx val="11"/>
              <c:layout>
                <c:manualLayout>
                  <c:x val="-0.27000686792376605"/>
                  <c:y val="-0.13471338151970041"/>
                </c:manualLayout>
              </c:layout>
              <c:tx>
                <c:rich>
                  <a:bodyPr/>
                  <a:lstStyle/>
                  <a:p>
                    <a:r>
                      <a:rPr lang="sr-Cyrl-RS"/>
                      <a:t>ЗДРАВСТВЕНА </a:t>
                    </a:r>
                    <a:endParaRPr lang="sr-Latn-RS"/>
                  </a:p>
                  <a:p>
                    <a:r>
                      <a:rPr lang="sr-Cyrl-RS"/>
                      <a:t>ЗАШТИТА
1%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5984-4F2A-A42B-3DE2BD54C65C}"/>
                </c:ext>
              </c:extLst>
            </c:dLbl>
            <c:dLbl>
              <c:idx val="12"/>
              <c:layout>
                <c:manualLayout>
                  <c:x val="-0.20163542434678974"/>
                  <c:y val="-0.2116919606971773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5984-4F2A-A42B-3DE2BD54C65C}"/>
                </c:ext>
              </c:extLst>
            </c:dLbl>
            <c:dLbl>
              <c:idx val="13"/>
              <c:layout>
                <c:manualLayout>
                  <c:x val="-0.19976669258971225"/>
                  <c:y val="-0.282913213891267"/>
                </c:manualLayout>
              </c:layout>
              <c:tx>
                <c:rich>
                  <a:bodyPr/>
                  <a:lstStyle/>
                  <a:p>
                    <a:r>
                      <a:rPr lang="sr-Cyrl-RS"/>
                      <a:t>РАЗВОЈ СПОРТА</a:t>
                    </a:r>
                    <a:endParaRPr lang="sr-Latn-RS"/>
                  </a:p>
                  <a:p>
                    <a:r>
                      <a:rPr lang="sr-Cyrl-RS"/>
                      <a:t> И ОМЛАДИНЕ
7%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5984-4F2A-A42B-3DE2BD54C65C}"/>
                </c:ext>
              </c:extLst>
            </c:dLbl>
            <c:dLbl>
              <c:idx val="14"/>
              <c:layout>
                <c:manualLayout>
                  <c:x val="-0.17979182207487221"/>
                  <c:y val="-0.26455047285755945"/>
                </c:manualLayout>
              </c:layout>
              <c:tx>
                <c:rich>
                  <a:bodyPr/>
                  <a:lstStyle/>
                  <a:p>
                    <a:r>
                      <a:rPr lang="sr-Cyrl-RS" sz="800"/>
                      <a:t>ОПШТЕ УСЛУГЕ</a:t>
                    </a:r>
                    <a:endParaRPr lang="sr-Latn-RS" sz="800"/>
                  </a:p>
                  <a:p>
                    <a:r>
                      <a:rPr lang="sr-Cyrl-RS" sz="800"/>
                      <a:t> ЛОКАЛНЕ САМОУПРАВЕ
22%</a:t>
                    </a:r>
                    <a:endParaRPr lang="sr-Cyrl-RS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5"/>
              <c:layout>
                <c:manualLayout>
                  <c:x val="-0.11123473654442435"/>
                  <c:y val="-0.2480551589039126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5984-4F2A-A42B-3DE2BD54C65C}"/>
                </c:ext>
              </c:extLst>
            </c:dLbl>
            <c:dLbl>
              <c:idx val="16"/>
              <c:layout>
                <c:manualLayout>
                  <c:x val="4.5737594812697582E-2"/>
                  <c:y val="-0.23731778985341498"/>
                </c:manualLayout>
              </c:layout>
              <c:tx>
                <c:rich>
                  <a:bodyPr/>
                  <a:lstStyle/>
                  <a:p>
                    <a:r>
                      <a:rPr lang="sr-Cyrl-RS"/>
                      <a:t>ЕНЕРГЕТСКА ЕФИКАСНОСТ</a:t>
                    </a:r>
                    <a:endParaRPr lang="sr-Latn-RS"/>
                  </a:p>
                  <a:p>
                    <a:r>
                      <a:rPr lang="sr-Cyrl-RS"/>
                      <a:t> И ОБНОВЉИВИ ИЗВОРИ ЕНЕРГИЈЕ
1%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5984-4F2A-A42B-3DE2BD54C65C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Programi!$D$5:$D$21</c:f>
              <c:strCache>
                <c:ptCount val="17"/>
                <c:pt idx="0">
                  <c:v>СТАНОВАЊЕ, УРБАНИЗАМ И ПРОСТОРНО ПЛАНИРАЊЕ</c:v>
                </c:pt>
                <c:pt idx="1">
                  <c:v> КОМУНАЛНЕ ДЕЛАТНОСТИ </c:v>
                </c:pt>
                <c:pt idx="2">
                  <c:v>ЛОКАЛНИ ЕКОНОМСКИ РАЗВОЈ </c:v>
                </c:pt>
                <c:pt idx="3">
                  <c:v>РАЗВОЈ ТУРИЗМА</c:v>
                </c:pt>
                <c:pt idx="4">
                  <c:v>ПОЉОПРИВРЕДА И РУРАЛНИ РАЗВОЈ</c:v>
                </c:pt>
                <c:pt idx="5">
                  <c:v> ЗАШТИТА ЖИВОТНЕ СРЕДИНЕ</c:v>
                </c:pt>
                <c:pt idx="6">
                  <c:v>ОРГАНИЗАЦИЈА САОБРАЋАЈА И САОБРАЋАЈНА ИНФРАСТРУКТУРА</c:v>
                </c:pt>
                <c:pt idx="7">
                  <c:v>ПРЕДШКОЛСКО ВАСПИТАЊЕ И ОБРАЗОВАЊЕ</c:v>
                </c:pt>
                <c:pt idx="8">
                  <c:v>ОСНОВНО ОБРАЗОВАЊЕ И ВАСПИТАЊЕ</c:v>
                </c:pt>
                <c:pt idx="9">
                  <c:v>СРЕДЊЕ ОБРАЗОВАЊЕ И ВАСПИТАЊЕ</c:v>
                </c:pt>
                <c:pt idx="10">
                  <c:v>СОЦИЈАЛНА И ДЕЧИЈА ЗАШТИТА </c:v>
                </c:pt>
                <c:pt idx="11">
                  <c:v>ЗДРАВСТВЕНА ЗАШТИТА</c:v>
                </c:pt>
                <c:pt idx="12">
                  <c:v>РАЗВОЈ КУЛТУРЕ И ИНФОРМИСАЊА</c:v>
                </c:pt>
                <c:pt idx="13">
                  <c:v>РАЗВОЈ СПОРТА И ОМЛАДИНЕ</c:v>
                </c:pt>
                <c:pt idx="14">
                  <c:v>ОПШТЕ УСЛУГЕ ЛОКАЛНЕ САМОУПРАВЕ</c:v>
                </c:pt>
                <c:pt idx="15">
                  <c:v>ПОЛИТИЧКИ СИСТЕМ ЛОКАЛНЕ САМОУПРАВЕ</c:v>
                </c:pt>
                <c:pt idx="16">
                  <c:v>ЕНЕРГЕТСКА ЕФИКАСНОСТ И ОБНОВЉИВИ ИЗВОРИ ЕНЕРГИЈЕ</c:v>
                </c:pt>
              </c:strCache>
            </c:strRef>
          </c:cat>
          <c:val>
            <c:numRef>
              <c:f>Programi!$E$5:$E$21</c:f>
              <c:numCache>
                <c:formatCode>#,##0</c:formatCode>
                <c:ptCount val="17"/>
                <c:pt idx="0">
                  <c:v>1641900000</c:v>
                </c:pt>
                <c:pt idx="1">
                  <c:v>942098000</c:v>
                </c:pt>
                <c:pt idx="2">
                  <c:v>177035000</c:v>
                </c:pt>
                <c:pt idx="3">
                  <c:v>118160000</c:v>
                </c:pt>
                <c:pt idx="4">
                  <c:v>102200000</c:v>
                </c:pt>
                <c:pt idx="5">
                  <c:v>158254000</c:v>
                </c:pt>
                <c:pt idx="6">
                  <c:v>921525000</c:v>
                </c:pt>
                <c:pt idx="7">
                  <c:v>880104000</c:v>
                </c:pt>
                <c:pt idx="8">
                  <c:v>515360000</c:v>
                </c:pt>
                <c:pt idx="9">
                  <c:v>263429000</c:v>
                </c:pt>
                <c:pt idx="10">
                  <c:v>659110000</c:v>
                </c:pt>
                <c:pt idx="11">
                  <c:v>83605000</c:v>
                </c:pt>
                <c:pt idx="12">
                  <c:v>948254000</c:v>
                </c:pt>
                <c:pt idx="13">
                  <c:v>700310000</c:v>
                </c:pt>
                <c:pt idx="14">
                  <c:v>2468517000</c:v>
                </c:pt>
                <c:pt idx="15">
                  <c:v>182566000</c:v>
                </c:pt>
                <c:pt idx="16">
                  <c:v>75700000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5984-4F2A-A42B-3DE2BD54C6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15701C-9177-4F63-BC4A-2A3F58667EEF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D04F37-85A8-4736-987B-C65A16E753DF}">
      <dgm:prSet phldrT="[Text]" custT="1"/>
      <dgm:spPr>
        <a:solidFill>
          <a:srgbClr val="00B050"/>
        </a:solidFill>
      </dgm:spPr>
      <dgm:t>
        <a:bodyPr/>
        <a:lstStyle/>
        <a:p>
          <a:r>
            <a:rPr lang="sr-Cyrl-RS" sz="1600" dirty="0"/>
            <a:t>Градска управа</a:t>
          </a:r>
        </a:p>
        <a:p>
          <a:r>
            <a:rPr lang="sr-Cyrl-RS" sz="1600" dirty="0"/>
            <a:t>Градоначелник</a:t>
          </a:r>
        </a:p>
        <a:p>
          <a:r>
            <a:rPr lang="sr-Cyrl-RS" sz="1600" dirty="0"/>
            <a:t>Градско веће</a:t>
          </a:r>
        </a:p>
        <a:p>
          <a:r>
            <a:rPr lang="sr-Cyrl-RS" sz="1600" dirty="0"/>
            <a:t>Скупштина града</a:t>
          </a:r>
          <a:endParaRPr lang="en-US" sz="1600" dirty="0"/>
        </a:p>
      </dgm:t>
    </dgm:pt>
    <dgm:pt modelId="{5EF0D46A-B998-45D9-BE84-B88288A3455A}" type="parTrans" cxnId="{8132406A-FEC2-47D3-92A5-198F9BF4DB6B}">
      <dgm:prSet/>
      <dgm:spPr/>
      <dgm:t>
        <a:bodyPr/>
        <a:lstStyle/>
        <a:p>
          <a:endParaRPr lang="en-US"/>
        </a:p>
      </dgm:t>
    </dgm:pt>
    <dgm:pt modelId="{D3D7414D-A0EC-4776-9C1B-2828FCAA13DF}" type="sibTrans" cxnId="{8132406A-FEC2-47D3-92A5-198F9BF4DB6B}">
      <dgm:prSet/>
      <dgm:spPr/>
      <dgm:t>
        <a:bodyPr/>
        <a:lstStyle/>
        <a:p>
          <a:endParaRPr lang="en-US"/>
        </a:p>
      </dgm:t>
    </dgm:pt>
    <dgm:pt modelId="{C8F2A349-D54D-4B85-BD78-BA70A66CB9EA}">
      <dgm:prSet phldrT="[Text]" custT="1"/>
      <dgm:spPr>
        <a:solidFill>
          <a:srgbClr val="FFC000"/>
        </a:solidFill>
      </dgm:spPr>
      <dgm:t>
        <a:bodyPr/>
        <a:lstStyle/>
        <a:p>
          <a:r>
            <a:rPr lang="sr-Cyrl-RS" sz="1100" dirty="0" smtClean="0">
              <a:solidFill>
                <a:schemeClr val="accent1">
                  <a:lumMod val="75000"/>
                </a:schemeClr>
              </a:solidFill>
            </a:rPr>
            <a:t> - Јавна предшколска установа „Пчелица“</a:t>
          </a:r>
          <a:endParaRPr lang="sr-Cyrl-RS" sz="1100" dirty="0">
            <a:solidFill>
              <a:schemeClr val="accent1">
                <a:lumMod val="75000"/>
              </a:schemeClr>
            </a:solidFill>
          </a:endParaRPr>
        </a:p>
        <a:p>
          <a:r>
            <a:rPr lang="sr-Cyrl-RS" sz="1100" dirty="0" smtClean="0">
              <a:solidFill>
                <a:schemeClr val="accent1">
                  <a:lumMod val="75000"/>
                </a:schemeClr>
              </a:solidFill>
            </a:rPr>
            <a:t>- Установе </a:t>
          </a:r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културе</a:t>
          </a:r>
        </a:p>
        <a:p>
          <a:r>
            <a:rPr lang="sr-Cyrl-RS" sz="1100" dirty="0" smtClean="0">
              <a:solidFill>
                <a:schemeClr val="accent1">
                  <a:lumMod val="75000"/>
                </a:schemeClr>
              </a:solidFill>
            </a:rPr>
            <a:t>- Спортска установа „Чаир“</a:t>
          </a:r>
          <a:endParaRPr lang="sr-Cyrl-RS" sz="1100" dirty="0">
            <a:solidFill>
              <a:schemeClr val="accent1">
                <a:lumMod val="75000"/>
              </a:schemeClr>
            </a:solidFill>
          </a:endParaRPr>
        </a:p>
        <a:p>
          <a:r>
            <a:rPr lang="sr-Cyrl-RS" sz="1100" dirty="0" smtClean="0">
              <a:solidFill>
                <a:schemeClr val="accent1">
                  <a:lumMod val="75000"/>
                </a:schemeClr>
              </a:solidFill>
            </a:rPr>
            <a:t>- Туристичка </a:t>
          </a:r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организација </a:t>
          </a:r>
          <a:r>
            <a:rPr lang="sr-Cyrl-RS" sz="1100" dirty="0" smtClean="0">
              <a:solidFill>
                <a:schemeClr val="accent1">
                  <a:lumMod val="75000"/>
                </a:schemeClr>
              </a:solidFill>
            </a:rPr>
            <a:t>Ниш</a:t>
          </a:r>
        </a:p>
        <a:p>
          <a:r>
            <a:rPr lang="sr-Cyrl-RS" sz="1100" dirty="0" smtClean="0">
              <a:solidFill>
                <a:schemeClr val="accent1">
                  <a:lumMod val="75000"/>
                </a:schemeClr>
              </a:solidFill>
            </a:rPr>
            <a:t>- Установе социјалне заштите</a:t>
          </a:r>
          <a:endParaRPr lang="sr-Cyrl-RS" sz="1100" dirty="0">
            <a:solidFill>
              <a:schemeClr val="accent1">
                <a:lumMod val="75000"/>
              </a:schemeClr>
            </a:solidFill>
          </a:endParaRPr>
        </a:p>
      </dgm:t>
    </dgm:pt>
    <dgm:pt modelId="{A965CD0E-CB5C-406E-AFDD-63697CFB0404}" type="parTrans" cxnId="{D9932761-9BDF-4FD0-8911-4ABD16EE8703}">
      <dgm:prSet/>
      <dgm:spPr/>
      <dgm:t>
        <a:bodyPr/>
        <a:lstStyle/>
        <a:p>
          <a:endParaRPr lang="en-US"/>
        </a:p>
      </dgm:t>
    </dgm:pt>
    <dgm:pt modelId="{FDA33D62-3016-4584-BF43-2DBBB14A066A}" type="sibTrans" cxnId="{D9932761-9BDF-4FD0-8911-4ABD16EE8703}">
      <dgm:prSet/>
      <dgm:spPr/>
      <dgm:t>
        <a:bodyPr/>
        <a:lstStyle/>
        <a:p>
          <a:endParaRPr lang="en-US"/>
        </a:p>
      </dgm:t>
    </dgm:pt>
    <dgm:pt modelId="{9621BB6C-CCFC-4987-A70A-BF11FC47FFCC}">
      <dgm:prSet phldrT="[Text]" custT="1"/>
      <dgm:spPr>
        <a:solidFill>
          <a:srgbClr val="00B0F0"/>
        </a:solidFill>
      </dgm:spPr>
      <dgm:t>
        <a:bodyPr/>
        <a:lstStyle/>
        <a:p>
          <a:r>
            <a:rPr lang="sr-Cyrl-RS" sz="1200" dirty="0" smtClean="0"/>
            <a:t>- Основне </a:t>
          </a:r>
          <a:r>
            <a:rPr lang="sr-Cyrl-RS" sz="1200" dirty="0"/>
            <a:t>школе </a:t>
          </a:r>
        </a:p>
        <a:p>
          <a:r>
            <a:rPr lang="sr-Cyrl-RS" sz="1200" dirty="0" smtClean="0"/>
            <a:t>- Средње школе</a:t>
          </a:r>
        </a:p>
        <a:p>
          <a:r>
            <a:rPr lang="sr-Cyrl-RS" sz="1200" dirty="0" smtClean="0"/>
            <a:t>- Установе здравства</a:t>
          </a:r>
          <a:endParaRPr lang="sr-Cyrl-RS" sz="1200" dirty="0"/>
        </a:p>
      </dgm:t>
    </dgm:pt>
    <dgm:pt modelId="{A38DE29F-85F5-4579-AADA-99391004BA45}" type="parTrans" cxnId="{37DBBC31-0F9C-4EEF-B983-1B1BD8728434}">
      <dgm:prSet/>
      <dgm:spPr/>
      <dgm:t>
        <a:bodyPr/>
        <a:lstStyle/>
        <a:p>
          <a:endParaRPr lang="en-US"/>
        </a:p>
      </dgm:t>
    </dgm:pt>
    <dgm:pt modelId="{26D4FA14-60D5-40E5-B665-764CA26A018F}" type="sibTrans" cxnId="{37DBBC31-0F9C-4EEF-B983-1B1BD8728434}">
      <dgm:prSet/>
      <dgm:spPr/>
      <dgm:t>
        <a:bodyPr/>
        <a:lstStyle/>
        <a:p>
          <a:endParaRPr lang="en-US"/>
        </a:p>
      </dgm:t>
    </dgm:pt>
    <dgm:pt modelId="{EC086DEB-01FD-4650-84A6-3248233D6869}">
      <dgm:prSet phldrT="[Text]"/>
      <dgm:spPr/>
      <dgm:t>
        <a:bodyPr/>
        <a:lstStyle/>
        <a:p>
          <a:endParaRPr lang="en-US"/>
        </a:p>
      </dgm:t>
    </dgm:pt>
    <dgm:pt modelId="{D8E22DAB-5022-49AE-91A6-20DF1C7017B2}" type="parTrans" cxnId="{487FD65B-B6F4-4CE6-AC18-CBA1C7BC6CD8}">
      <dgm:prSet/>
      <dgm:spPr/>
      <dgm:t>
        <a:bodyPr/>
        <a:lstStyle/>
        <a:p>
          <a:endParaRPr lang="en-US"/>
        </a:p>
      </dgm:t>
    </dgm:pt>
    <dgm:pt modelId="{EBD18A8D-98B2-4C8A-B1B4-4169A0689B2C}" type="sibTrans" cxnId="{487FD65B-B6F4-4CE6-AC18-CBA1C7BC6CD8}">
      <dgm:prSet/>
      <dgm:spPr/>
      <dgm:t>
        <a:bodyPr/>
        <a:lstStyle/>
        <a:p>
          <a:endParaRPr lang="en-US"/>
        </a:p>
      </dgm:t>
    </dgm:pt>
    <dgm:pt modelId="{724C2318-F479-4174-A10E-9EC4287AD534}">
      <dgm:prSet phldrT="[Text]"/>
      <dgm:spPr/>
      <dgm:t>
        <a:bodyPr/>
        <a:lstStyle/>
        <a:p>
          <a:endParaRPr lang="en-US"/>
        </a:p>
      </dgm:t>
    </dgm:pt>
    <dgm:pt modelId="{75FF1061-0136-4D4A-8F29-8B8C5BB09E30}" type="parTrans" cxnId="{AF284A92-A842-400F-96D2-9B85FD48F842}">
      <dgm:prSet/>
      <dgm:spPr/>
      <dgm:t>
        <a:bodyPr/>
        <a:lstStyle/>
        <a:p>
          <a:endParaRPr lang="en-US"/>
        </a:p>
      </dgm:t>
    </dgm:pt>
    <dgm:pt modelId="{CF55BBF8-6284-4BA7-9983-520960D17E18}" type="sibTrans" cxnId="{AF284A92-A842-400F-96D2-9B85FD48F842}">
      <dgm:prSet/>
      <dgm:spPr/>
      <dgm:t>
        <a:bodyPr/>
        <a:lstStyle/>
        <a:p>
          <a:endParaRPr lang="en-US"/>
        </a:p>
      </dgm:t>
    </dgm:pt>
    <dgm:pt modelId="{F525C7DD-C069-4FE6-9519-29523B058512}">
      <dgm:prSet phldrT="[Text]"/>
      <dgm:spPr/>
      <dgm:t>
        <a:bodyPr/>
        <a:lstStyle/>
        <a:p>
          <a:endParaRPr lang="en-US"/>
        </a:p>
      </dgm:t>
    </dgm:pt>
    <dgm:pt modelId="{495F855C-786B-4014-ACFA-A29039643E3B}" type="parTrans" cxnId="{AF9C8EEE-81F3-442F-9504-7988DBF2C7F9}">
      <dgm:prSet/>
      <dgm:spPr/>
      <dgm:t>
        <a:bodyPr/>
        <a:lstStyle/>
        <a:p>
          <a:endParaRPr lang="en-US"/>
        </a:p>
      </dgm:t>
    </dgm:pt>
    <dgm:pt modelId="{B1936762-DD2F-4289-8425-BB02188F1FAF}" type="sibTrans" cxnId="{AF9C8EEE-81F3-442F-9504-7988DBF2C7F9}">
      <dgm:prSet/>
      <dgm:spPr/>
      <dgm:t>
        <a:bodyPr/>
        <a:lstStyle/>
        <a:p>
          <a:endParaRPr lang="en-US"/>
        </a:p>
      </dgm:t>
    </dgm:pt>
    <dgm:pt modelId="{F67C4AC6-D320-469D-8949-6AC26CBBA3A8}" type="pres">
      <dgm:prSet presAssocID="{2915701C-9177-4F63-BC4A-2A3F58667EEF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sr-Latn-RS"/>
        </a:p>
      </dgm:t>
    </dgm:pt>
    <dgm:pt modelId="{36B03C56-E57D-489D-BAA9-78BCBCF466C2}" type="pres">
      <dgm:prSet presAssocID="{BDD04F37-85A8-4736-987B-C65A16E753DF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sr-Latn-RS"/>
        </a:p>
      </dgm:t>
    </dgm:pt>
    <dgm:pt modelId="{6AE34D3E-FD5D-4402-89AF-BF559D3EC92D}" type="pres">
      <dgm:prSet presAssocID="{BDD04F37-85A8-4736-987B-C65A16E753DF}" presName="Accent1" presStyleLbl="node1" presStyleIdx="0" presStyleCnt="13"/>
      <dgm:spPr>
        <a:solidFill>
          <a:srgbClr val="FFC000"/>
        </a:solidFill>
      </dgm:spPr>
    </dgm:pt>
    <dgm:pt modelId="{8EA36E17-C808-4A8F-B550-8E3BDDE3A6F4}" type="pres">
      <dgm:prSet presAssocID="{BDD04F37-85A8-4736-987B-C65A16E753DF}" presName="Accent2" presStyleLbl="node1" presStyleIdx="1" presStyleCnt="13"/>
      <dgm:spPr>
        <a:solidFill>
          <a:srgbClr val="7030A0"/>
        </a:solidFill>
      </dgm:spPr>
    </dgm:pt>
    <dgm:pt modelId="{004949FA-7FD1-4B77-A362-5945ADA91CA9}" type="pres">
      <dgm:prSet presAssocID="{BDD04F37-85A8-4736-987B-C65A16E753DF}" presName="Accent3" presStyleLbl="node1" presStyleIdx="2" presStyleCnt="13"/>
      <dgm:spPr/>
    </dgm:pt>
    <dgm:pt modelId="{26FE1052-C82D-4BB2-8303-E4D063782600}" type="pres">
      <dgm:prSet presAssocID="{BDD04F37-85A8-4736-987B-C65A16E753DF}" presName="Accent4" presStyleLbl="node1" presStyleIdx="3" presStyleCnt="13"/>
      <dgm:spPr>
        <a:solidFill>
          <a:srgbClr val="FFFF00"/>
        </a:solidFill>
      </dgm:spPr>
    </dgm:pt>
    <dgm:pt modelId="{5B5715D4-85E8-4263-BFCE-8CF5FFF5C6FE}" type="pres">
      <dgm:prSet presAssocID="{BDD04F37-85A8-4736-987B-C65A16E753DF}" presName="Accent5" presStyleLbl="node1" presStyleIdx="4" presStyleCnt="13"/>
      <dgm:spPr>
        <a:solidFill>
          <a:srgbClr val="FFFF00"/>
        </a:solidFill>
      </dgm:spPr>
    </dgm:pt>
    <dgm:pt modelId="{6384018A-26AF-4566-8127-D62355903781}" type="pres">
      <dgm:prSet presAssocID="{BDD04F37-85A8-4736-987B-C65A16E753DF}" presName="Accent6" presStyleLbl="node1" presStyleIdx="5" presStyleCnt="13"/>
      <dgm:spPr/>
    </dgm:pt>
    <dgm:pt modelId="{3D7780BF-6503-41CB-98CA-855FDE3F921D}" type="pres">
      <dgm:prSet presAssocID="{C8F2A349-D54D-4B85-BD78-BA70A66CB9EA}" presName="Child1" presStyleLbl="node1" presStyleIdx="6" presStyleCnt="13" custScaleX="164800" custScaleY="183257">
        <dgm:presLayoutVars>
          <dgm:chMax val="0"/>
          <dgm:chPref val="0"/>
        </dgm:presLayoutVars>
      </dgm:prSet>
      <dgm:spPr/>
      <dgm:t>
        <a:bodyPr/>
        <a:lstStyle/>
        <a:p>
          <a:endParaRPr lang="sr-Latn-RS"/>
        </a:p>
      </dgm:t>
    </dgm:pt>
    <dgm:pt modelId="{0A517365-D512-4D77-9CDF-3D337BCBA867}" type="pres">
      <dgm:prSet presAssocID="{C8F2A349-D54D-4B85-BD78-BA70A66CB9EA}" presName="Accent7" presStyleCnt="0"/>
      <dgm:spPr/>
    </dgm:pt>
    <dgm:pt modelId="{D4397D2C-6DDE-4A42-9855-5F94ADD7F1F8}" type="pres">
      <dgm:prSet presAssocID="{C8F2A349-D54D-4B85-BD78-BA70A66CB9EA}" presName="AccentHold1" presStyleLbl="node1" presStyleIdx="7" presStyleCnt="13"/>
      <dgm:spPr/>
    </dgm:pt>
    <dgm:pt modelId="{DF631D91-E916-4387-97B2-68806159FA1A}" type="pres">
      <dgm:prSet presAssocID="{C8F2A349-D54D-4B85-BD78-BA70A66CB9EA}" presName="Accent8" presStyleCnt="0"/>
      <dgm:spPr/>
    </dgm:pt>
    <dgm:pt modelId="{05F66E64-01B7-46B5-8689-BB97E0438E53}" type="pres">
      <dgm:prSet presAssocID="{C8F2A349-D54D-4B85-BD78-BA70A66CB9EA}" presName="AccentHold2" presStyleLbl="node1" presStyleIdx="8" presStyleCnt="13"/>
      <dgm:spPr>
        <a:solidFill>
          <a:srgbClr val="FF0000"/>
        </a:solidFill>
      </dgm:spPr>
    </dgm:pt>
    <dgm:pt modelId="{EE054ECB-2B3F-4C89-9A19-2C63D69076BA}" type="pres">
      <dgm:prSet presAssocID="{9621BB6C-CCFC-4987-A70A-BF11FC47FFCC}" presName="Child2" presStyleLbl="node1" presStyleIdx="9" presStyleCnt="13" custScaleX="159930" custScaleY="132392">
        <dgm:presLayoutVars>
          <dgm:chMax val="0"/>
          <dgm:chPref val="0"/>
        </dgm:presLayoutVars>
      </dgm:prSet>
      <dgm:spPr/>
      <dgm:t>
        <a:bodyPr/>
        <a:lstStyle/>
        <a:p>
          <a:endParaRPr lang="sr-Latn-RS"/>
        </a:p>
      </dgm:t>
    </dgm:pt>
    <dgm:pt modelId="{93210B8B-460C-4687-B7E6-4051DBCA5FBF}" type="pres">
      <dgm:prSet presAssocID="{9621BB6C-CCFC-4987-A70A-BF11FC47FFCC}" presName="Accent9" presStyleCnt="0"/>
      <dgm:spPr/>
    </dgm:pt>
    <dgm:pt modelId="{4ABBCF6F-E7DA-4CE7-A2F5-6DD06BFAA1FA}" type="pres">
      <dgm:prSet presAssocID="{9621BB6C-CCFC-4987-A70A-BF11FC47FFCC}" presName="AccentHold1" presStyleLbl="node1" presStyleIdx="10" presStyleCnt="13"/>
      <dgm:spPr>
        <a:solidFill>
          <a:schemeClr val="accent2">
            <a:lumMod val="40000"/>
            <a:lumOff val="60000"/>
          </a:schemeClr>
        </a:solidFill>
      </dgm:spPr>
    </dgm:pt>
    <dgm:pt modelId="{A1A3314E-DDD0-4BFC-8D48-830B3847C8C1}" type="pres">
      <dgm:prSet presAssocID="{9621BB6C-CCFC-4987-A70A-BF11FC47FFCC}" presName="Accent10" presStyleCnt="0"/>
      <dgm:spPr/>
    </dgm:pt>
    <dgm:pt modelId="{A4780608-C72B-40F2-A560-A83F55BD6ABF}" type="pres">
      <dgm:prSet presAssocID="{9621BB6C-CCFC-4987-A70A-BF11FC47FFCC}" presName="AccentHold2" presStyleLbl="node1" presStyleIdx="11" presStyleCnt="13"/>
      <dgm:spPr/>
    </dgm:pt>
    <dgm:pt modelId="{693C14CE-CE42-41FE-8BD3-4BD5115D8392}" type="pres">
      <dgm:prSet presAssocID="{9621BB6C-CCFC-4987-A70A-BF11FC47FFCC}" presName="Accent11" presStyleCnt="0"/>
      <dgm:spPr/>
    </dgm:pt>
    <dgm:pt modelId="{94C35534-E508-479C-BE42-766976EE223C}" type="pres">
      <dgm:prSet presAssocID="{9621BB6C-CCFC-4987-A70A-BF11FC47FFCC}" presName="AccentHold3" presStyleLbl="node1" presStyleIdx="12" presStyleCnt="13"/>
      <dgm:spPr>
        <a:solidFill>
          <a:srgbClr val="FFFF00"/>
        </a:solidFill>
      </dgm:spPr>
    </dgm:pt>
  </dgm:ptLst>
  <dgm:cxnLst>
    <dgm:cxn modelId="{D9932761-9BDF-4FD0-8911-4ABD16EE8703}" srcId="{BDD04F37-85A8-4736-987B-C65A16E753DF}" destId="{C8F2A349-D54D-4B85-BD78-BA70A66CB9EA}" srcOrd="0" destOrd="0" parTransId="{A965CD0E-CB5C-406E-AFDD-63697CFB0404}" sibTransId="{FDA33D62-3016-4584-BF43-2DBBB14A066A}"/>
    <dgm:cxn modelId="{487FD65B-B6F4-4CE6-AC18-CBA1C7BC6CD8}" srcId="{2915701C-9177-4F63-BC4A-2A3F58667EEF}" destId="{EC086DEB-01FD-4650-84A6-3248233D6869}" srcOrd="1" destOrd="0" parTransId="{D8E22DAB-5022-49AE-91A6-20DF1C7017B2}" sibTransId="{EBD18A8D-98B2-4C8A-B1B4-4169A0689B2C}"/>
    <dgm:cxn modelId="{37DBBC31-0F9C-4EEF-B983-1B1BD8728434}" srcId="{BDD04F37-85A8-4736-987B-C65A16E753DF}" destId="{9621BB6C-CCFC-4987-A70A-BF11FC47FFCC}" srcOrd="1" destOrd="0" parTransId="{A38DE29F-85F5-4579-AADA-99391004BA45}" sibTransId="{26D4FA14-60D5-40E5-B665-764CA26A018F}"/>
    <dgm:cxn modelId="{8132406A-FEC2-47D3-92A5-198F9BF4DB6B}" srcId="{2915701C-9177-4F63-BC4A-2A3F58667EEF}" destId="{BDD04F37-85A8-4736-987B-C65A16E753DF}" srcOrd="0" destOrd="0" parTransId="{5EF0D46A-B998-45D9-BE84-B88288A3455A}" sibTransId="{D3D7414D-A0EC-4776-9C1B-2828FCAA13DF}"/>
    <dgm:cxn modelId="{9489A942-2912-40DE-86AD-B3784B70E382}" type="presOf" srcId="{9621BB6C-CCFC-4987-A70A-BF11FC47FFCC}" destId="{EE054ECB-2B3F-4C89-9A19-2C63D69076BA}" srcOrd="0" destOrd="0" presId="urn:microsoft.com/office/officeart/2009/3/layout/CircleRelationship"/>
    <dgm:cxn modelId="{AF284A92-A842-400F-96D2-9B85FD48F842}" srcId="{2915701C-9177-4F63-BC4A-2A3F58667EEF}" destId="{724C2318-F479-4174-A10E-9EC4287AD534}" srcOrd="2" destOrd="0" parTransId="{75FF1061-0136-4D4A-8F29-8B8C5BB09E30}" sibTransId="{CF55BBF8-6284-4BA7-9983-520960D17E18}"/>
    <dgm:cxn modelId="{D5175900-3038-4996-A662-66E42756424E}" type="presOf" srcId="{2915701C-9177-4F63-BC4A-2A3F58667EEF}" destId="{F67C4AC6-D320-469D-8949-6AC26CBBA3A8}" srcOrd="0" destOrd="0" presId="urn:microsoft.com/office/officeart/2009/3/layout/CircleRelationship"/>
    <dgm:cxn modelId="{CAA32D14-F780-451D-9CCC-1220AF8F1DF9}" type="presOf" srcId="{BDD04F37-85A8-4736-987B-C65A16E753DF}" destId="{36B03C56-E57D-489D-BAA9-78BCBCF466C2}" srcOrd="0" destOrd="0" presId="urn:microsoft.com/office/officeart/2009/3/layout/CircleRelationship"/>
    <dgm:cxn modelId="{2B5F3744-B44A-4006-A14C-FB425643023A}" type="presOf" srcId="{C8F2A349-D54D-4B85-BD78-BA70A66CB9EA}" destId="{3D7780BF-6503-41CB-98CA-855FDE3F921D}" srcOrd="0" destOrd="0" presId="urn:microsoft.com/office/officeart/2009/3/layout/CircleRelationship"/>
    <dgm:cxn modelId="{AF9C8EEE-81F3-442F-9504-7988DBF2C7F9}" srcId="{2915701C-9177-4F63-BC4A-2A3F58667EEF}" destId="{F525C7DD-C069-4FE6-9519-29523B058512}" srcOrd="3" destOrd="0" parTransId="{495F855C-786B-4014-ACFA-A29039643E3B}" sibTransId="{B1936762-DD2F-4289-8425-BB02188F1FAF}"/>
    <dgm:cxn modelId="{F187BFC1-801A-45EA-9A06-02A210474584}" type="presParOf" srcId="{F67C4AC6-D320-469D-8949-6AC26CBBA3A8}" destId="{36B03C56-E57D-489D-BAA9-78BCBCF466C2}" srcOrd="0" destOrd="0" presId="urn:microsoft.com/office/officeart/2009/3/layout/CircleRelationship"/>
    <dgm:cxn modelId="{7BDE173C-A4BF-4268-BD2F-B179B4B47685}" type="presParOf" srcId="{F67C4AC6-D320-469D-8949-6AC26CBBA3A8}" destId="{6AE34D3E-FD5D-4402-89AF-BF559D3EC92D}" srcOrd="1" destOrd="0" presId="urn:microsoft.com/office/officeart/2009/3/layout/CircleRelationship"/>
    <dgm:cxn modelId="{0FAA7E33-3E61-4943-B769-45B35FF93A33}" type="presParOf" srcId="{F67C4AC6-D320-469D-8949-6AC26CBBA3A8}" destId="{8EA36E17-C808-4A8F-B550-8E3BDDE3A6F4}" srcOrd="2" destOrd="0" presId="urn:microsoft.com/office/officeart/2009/3/layout/CircleRelationship"/>
    <dgm:cxn modelId="{702B55D0-30E0-41DD-8AA2-A9627F7F6174}" type="presParOf" srcId="{F67C4AC6-D320-469D-8949-6AC26CBBA3A8}" destId="{004949FA-7FD1-4B77-A362-5945ADA91CA9}" srcOrd="3" destOrd="0" presId="urn:microsoft.com/office/officeart/2009/3/layout/CircleRelationship"/>
    <dgm:cxn modelId="{F508C29A-A0C9-40C8-9597-84B70A20ACAE}" type="presParOf" srcId="{F67C4AC6-D320-469D-8949-6AC26CBBA3A8}" destId="{26FE1052-C82D-4BB2-8303-E4D063782600}" srcOrd="4" destOrd="0" presId="urn:microsoft.com/office/officeart/2009/3/layout/CircleRelationship"/>
    <dgm:cxn modelId="{7C08AB6D-72AF-4055-A37B-0E1FA982D5F4}" type="presParOf" srcId="{F67C4AC6-D320-469D-8949-6AC26CBBA3A8}" destId="{5B5715D4-85E8-4263-BFCE-8CF5FFF5C6FE}" srcOrd="5" destOrd="0" presId="urn:microsoft.com/office/officeart/2009/3/layout/CircleRelationship"/>
    <dgm:cxn modelId="{3152A75F-1441-4FF5-8D5D-4FC5F1F3C11B}" type="presParOf" srcId="{F67C4AC6-D320-469D-8949-6AC26CBBA3A8}" destId="{6384018A-26AF-4566-8127-D62355903781}" srcOrd="6" destOrd="0" presId="urn:microsoft.com/office/officeart/2009/3/layout/CircleRelationship"/>
    <dgm:cxn modelId="{228D5037-3971-45A9-9C5C-91F268CB5810}" type="presParOf" srcId="{F67C4AC6-D320-469D-8949-6AC26CBBA3A8}" destId="{3D7780BF-6503-41CB-98CA-855FDE3F921D}" srcOrd="7" destOrd="0" presId="urn:microsoft.com/office/officeart/2009/3/layout/CircleRelationship"/>
    <dgm:cxn modelId="{C6C1F0E8-BFBB-4B10-8F3C-C4492281C70E}" type="presParOf" srcId="{F67C4AC6-D320-469D-8949-6AC26CBBA3A8}" destId="{0A517365-D512-4D77-9CDF-3D337BCBA867}" srcOrd="8" destOrd="0" presId="urn:microsoft.com/office/officeart/2009/3/layout/CircleRelationship"/>
    <dgm:cxn modelId="{F6F0F986-D535-4526-8E9F-A2BC4B233033}" type="presParOf" srcId="{0A517365-D512-4D77-9CDF-3D337BCBA867}" destId="{D4397D2C-6DDE-4A42-9855-5F94ADD7F1F8}" srcOrd="0" destOrd="0" presId="urn:microsoft.com/office/officeart/2009/3/layout/CircleRelationship"/>
    <dgm:cxn modelId="{0587175A-D1E9-4DE1-9850-BBD68FAA222F}" type="presParOf" srcId="{F67C4AC6-D320-469D-8949-6AC26CBBA3A8}" destId="{DF631D91-E916-4387-97B2-68806159FA1A}" srcOrd="9" destOrd="0" presId="urn:microsoft.com/office/officeart/2009/3/layout/CircleRelationship"/>
    <dgm:cxn modelId="{EA6C9325-C2C4-448E-B548-51F801752D4A}" type="presParOf" srcId="{DF631D91-E916-4387-97B2-68806159FA1A}" destId="{05F66E64-01B7-46B5-8689-BB97E0438E53}" srcOrd="0" destOrd="0" presId="urn:microsoft.com/office/officeart/2009/3/layout/CircleRelationship"/>
    <dgm:cxn modelId="{178C1F94-1961-4A87-BFE1-4D1F5432EDF0}" type="presParOf" srcId="{F67C4AC6-D320-469D-8949-6AC26CBBA3A8}" destId="{EE054ECB-2B3F-4C89-9A19-2C63D69076BA}" srcOrd="10" destOrd="0" presId="urn:microsoft.com/office/officeart/2009/3/layout/CircleRelationship"/>
    <dgm:cxn modelId="{5BAE7FDB-5DB7-4480-8851-A228050677BA}" type="presParOf" srcId="{F67C4AC6-D320-469D-8949-6AC26CBBA3A8}" destId="{93210B8B-460C-4687-B7E6-4051DBCA5FBF}" srcOrd="11" destOrd="0" presId="urn:microsoft.com/office/officeart/2009/3/layout/CircleRelationship"/>
    <dgm:cxn modelId="{3BE0B907-0C71-49D4-948A-5F2881804C53}" type="presParOf" srcId="{93210B8B-460C-4687-B7E6-4051DBCA5FBF}" destId="{4ABBCF6F-E7DA-4CE7-A2F5-6DD06BFAA1FA}" srcOrd="0" destOrd="0" presId="urn:microsoft.com/office/officeart/2009/3/layout/CircleRelationship"/>
    <dgm:cxn modelId="{58F50C92-6E86-486F-88A7-712F4E17435E}" type="presParOf" srcId="{F67C4AC6-D320-469D-8949-6AC26CBBA3A8}" destId="{A1A3314E-DDD0-4BFC-8D48-830B3847C8C1}" srcOrd="12" destOrd="0" presId="urn:microsoft.com/office/officeart/2009/3/layout/CircleRelationship"/>
    <dgm:cxn modelId="{CD68D9D3-02F6-40C7-B9EF-E250297529D2}" type="presParOf" srcId="{A1A3314E-DDD0-4BFC-8D48-830B3847C8C1}" destId="{A4780608-C72B-40F2-A560-A83F55BD6ABF}" srcOrd="0" destOrd="0" presId="urn:microsoft.com/office/officeart/2009/3/layout/CircleRelationship"/>
    <dgm:cxn modelId="{596BC9C8-6F24-453F-B3FE-28C42F14142B}" type="presParOf" srcId="{F67C4AC6-D320-469D-8949-6AC26CBBA3A8}" destId="{693C14CE-CE42-41FE-8BD3-4BD5115D8392}" srcOrd="13" destOrd="0" presId="urn:microsoft.com/office/officeart/2009/3/layout/CircleRelationship"/>
    <dgm:cxn modelId="{F5A39069-E401-4B55-8072-1919E382BFD8}" type="presParOf" srcId="{693C14CE-CE42-41FE-8BD3-4BD5115D8392}" destId="{94C35534-E508-479C-BE42-766976EE223C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2CB039-CC31-48A4-8156-6B36281AE8EC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360BBF-6709-42DA-A6DE-B8193ABE792F}">
      <dgm:prSet phldrT="[Text]" custT="1"/>
      <dgm:spPr/>
      <dgm:t>
        <a:bodyPr vert="vert"/>
        <a:lstStyle/>
        <a:p>
          <a:r>
            <a:rPr lang="sr-Cyrl-RS" sz="3000" dirty="0"/>
            <a:t>На основу чега се доноси буџет</a:t>
          </a:r>
          <a:r>
            <a:rPr lang="en-US" sz="3000" dirty="0"/>
            <a:t>? </a:t>
          </a:r>
        </a:p>
      </dgm:t>
    </dgm:pt>
    <dgm:pt modelId="{F529A454-219A-454C-B138-14C3B361B39F}" type="parTrans" cxnId="{CFDBCFE1-4797-458E-A0CF-256D1699DCBD}">
      <dgm:prSet/>
      <dgm:spPr/>
      <dgm:t>
        <a:bodyPr/>
        <a:lstStyle/>
        <a:p>
          <a:endParaRPr lang="en-US"/>
        </a:p>
      </dgm:t>
    </dgm:pt>
    <dgm:pt modelId="{B5AC9C0B-1D20-4957-A866-89ED18231A73}" type="sibTrans" cxnId="{CFDBCFE1-4797-458E-A0CF-256D1699DCBD}">
      <dgm:prSet/>
      <dgm:spPr/>
      <dgm:t>
        <a:bodyPr/>
        <a:lstStyle/>
        <a:p>
          <a:endParaRPr lang="en-US"/>
        </a:p>
      </dgm:t>
    </dgm:pt>
    <dgm:pt modelId="{0150A799-C83B-499D-BB9F-10C758CEFD9B}">
      <dgm:prSet phldrT="[Text]" custT="1"/>
      <dgm:spPr/>
      <dgm:t>
        <a:bodyPr anchor="t"/>
        <a:lstStyle/>
        <a:p>
          <a:pPr algn="l"/>
          <a:r>
            <a:rPr lang="sr-Cyrl-RS" sz="1400" dirty="0"/>
            <a:t>Закони и прописи:</a:t>
          </a:r>
        </a:p>
        <a:p>
          <a:pPr algn="l"/>
          <a:r>
            <a:rPr lang="sr-Cyrl-RS" sz="1400" dirty="0"/>
            <a:t>Закон о финансирању локалне самоуправе,</a:t>
          </a:r>
          <a:endParaRPr lang="sr-Latn-RS" sz="1400" dirty="0"/>
        </a:p>
        <a:p>
          <a:pPr algn="l"/>
          <a:r>
            <a:rPr lang="sr-Cyrl-RS" sz="1400" dirty="0"/>
            <a:t>Закон о буџетском систему,</a:t>
          </a:r>
          <a:endParaRPr lang="sr-Latn-RS" sz="1400" dirty="0"/>
        </a:p>
        <a:p>
          <a:pPr algn="l"/>
          <a:r>
            <a:rPr lang="sr-Cyrl-RS" sz="1400" dirty="0"/>
            <a:t>Закон о локалној самоуправи, </a:t>
          </a:r>
          <a:endParaRPr lang="sr-Latn-RS" sz="1400" dirty="0"/>
        </a:p>
        <a:p>
          <a:pPr algn="l"/>
          <a:r>
            <a:rPr lang="sr-Cyrl-RS" sz="1400" dirty="0"/>
            <a:t>Упутство Министарства финансија за припрему одлуке о буџету за </a:t>
          </a:r>
          <a:r>
            <a:rPr lang="sr-Cyrl-RS" sz="1400" dirty="0" smtClean="0"/>
            <a:t>2019. </a:t>
          </a:r>
          <a:r>
            <a:rPr lang="sr-Cyrl-RS" sz="1400" dirty="0"/>
            <a:t>годину и др.</a:t>
          </a:r>
        </a:p>
        <a:p>
          <a:pPr algn="l"/>
          <a:r>
            <a:rPr lang="sr-Cyrl-RS" sz="14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</a:p>
      </dgm:t>
    </dgm:pt>
    <dgm:pt modelId="{F2167233-387A-4C2A-92FA-201B800AF2E5}" type="parTrans" cxnId="{2258ECB3-705E-4310-8AB9-ADAE767310BF}">
      <dgm:prSet/>
      <dgm:spPr/>
      <dgm:t>
        <a:bodyPr/>
        <a:lstStyle/>
        <a:p>
          <a:endParaRPr lang="en-US"/>
        </a:p>
      </dgm:t>
    </dgm:pt>
    <dgm:pt modelId="{C4F81D71-55D6-477B-91FF-B7E8CDA27FA4}" type="sibTrans" cxnId="{2258ECB3-705E-4310-8AB9-ADAE767310BF}">
      <dgm:prSet/>
      <dgm:spPr/>
      <dgm:t>
        <a:bodyPr/>
        <a:lstStyle/>
        <a:p>
          <a:endParaRPr lang="en-US"/>
        </a:p>
      </dgm:t>
    </dgm:pt>
    <dgm:pt modelId="{DA59984A-EA45-43D5-8622-7135015E39DC}">
      <dgm:prSet phldrT="[Text]" custT="1"/>
      <dgm:spPr/>
      <dgm:t>
        <a:bodyPr/>
        <a:lstStyle/>
        <a:p>
          <a:pPr algn="l"/>
          <a:r>
            <a:rPr lang="sr-Cyrl-RS" sz="1400" dirty="0"/>
            <a:t>Стратешки документи:</a:t>
          </a:r>
        </a:p>
        <a:p>
          <a:pPr algn="l"/>
          <a:r>
            <a:rPr lang="sr-Cyrl-RS" sz="1400" dirty="0"/>
            <a:t>Стратегија развоја</a:t>
          </a:r>
          <a:endParaRPr lang="sr-Latn-RS" sz="1400" dirty="0">
            <a:solidFill>
              <a:srgbClr val="FF0000"/>
            </a:solidFill>
          </a:endParaRPr>
        </a:p>
        <a:p>
          <a:pPr algn="l"/>
          <a:r>
            <a:rPr lang="sr-Cyrl-RS" sz="1400" dirty="0" smtClean="0"/>
            <a:t>Акциони план одрживог развоја Града Ниша 2015-2020 </a:t>
          </a:r>
          <a:endParaRPr lang="en-US" sz="1400" dirty="0"/>
        </a:p>
      </dgm:t>
    </dgm:pt>
    <dgm:pt modelId="{346E9DC4-0947-473F-AED9-9AECED92978F}" type="parTrans" cxnId="{5CB019DC-D02B-4F72-8799-DCEC8949294E}">
      <dgm:prSet/>
      <dgm:spPr/>
      <dgm:t>
        <a:bodyPr/>
        <a:lstStyle/>
        <a:p>
          <a:endParaRPr lang="en-US"/>
        </a:p>
      </dgm:t>
    </dgm:pt>
    <dgm:pt modelId="{518CC24E-4035-4B8A-A82C-EA8D78A041FF}" type="sibTrans" cxnId="{5CB019DC-D02B-4F72-8799-DCEC8949294E}">
      <dgm:prSet/>
      <dgm:spPr/>
      <dgm:t>
        <a:bodyPr/>
        <a:lstStyle/>
        <a:p>
          <a:endParaRPr lang="en-US"/>
        </a:p>
      </dgm:t>
    </dgm:pt>
    <dgm:pt modelId="{12F72430-90C8-46E7-9363-A8933111BAFD}">
      <dgm:prSet phldrT="[Text]" custT="1"/>
      <dgm:spPr/>
      <dgm:t>
        <a:bodyPr/>
        <a:lstStyle/>
        <a:p>
          <a:pPr algn="l"/>
          <a:r>
            <a:rPr lang="sr-Cyrl-RS" sz="1400" dirty="0"/>
            <a:t>Потребе буџетских корисника</a:t>
          </a:r>
          <a:endParaRPr lang="en-US" sz="1400" dirty="0"/>
        </a:p>
      </dgm:t>
    </dgm:pt>
    <dgm:pt modelId="{9324F21A-CF22-404B-991C-F0FAD04F1E1A}" type="parTrans" cxnId="{4EE02A3D-8F83-4292-A026-1515ED03FF36}">
      <dgm:prSet/>
      <dgm:spPr/>
      <dgm:t>
        <a:bodyPr/>
        <a:lstStyle/>
        <a:p>
          <a:endParaRPr lang="en-US"/>
        </a:p>
      </dgm:t>
    </dgm:pt>
    <dgm:pt modelId="{DF00040C-AB67-4D43-B520-7E02E511DCB9}" type="sibTrans" cxnId="{4EE02A3D-8F83-4292-A026-1515ED03FF36}">
      <dgm:prSet/>
      <dgm:spPr/>
      <dgm:t>
        <a:bodyPr/>
        <a:lstStyle/>
        <a:p>
          <a:endParaRPr lang="en-US"/>
        </a:p>
      </dgm:t>
    </dgm:pt>
    <dgm:pt modelId="{CACC7C31-0A19-4B77-8109-9AAB9EC25D20}">
      <dgm:prSet phldrT="[Text]" custT="1"/>
      <dgm:spPr/>
      <dgm:t>
        <a:bodyPr/>
        <a:lstStyle/>
        <a:p>
          <a:pPr algn="l"/>
          <a:r>
            <a:rPr lang="sr-Cyrl-RS" sz="1400" dirty="0"/>
            <a:t>Започети пројекти из ранијих година</a:t>
          </a:r>
          <a:endParaRPr lang="en-US" sz="1400" dirty="0"/>
        </a:p>
      </dgm:t>
    </dgm:pt>
    <dgm:pt modelId="{F68F9F1A-A0AC-4627-BB76-A21CB9C16ACA}" type="parTrans" cxnId="{C3F3E9EA-BE7C-42FA-A974-B6909D195A40}">
      <dgm:prSet/>
      <dgm:spPr/>
      <dgm:t>
        <a:bodyPr/>
        <a:lstStyle/>
        <a:p>
          <a:endParaRPr lang="en-US"/>
        </a:p>
      </dgm:t>
    </dgm:pt>
    <dgm:pt modelId="{D22C3584-0D16-4A12-B343-F9C335256014}" type="sibTrans" cxnId="{C3F3E9EA-BE7C-42FA-A974-B6909D195A40}">
      <dgm:prSet/>
      <dgm:spPr/>
      <dgm:t>
        <a:bodyPr/>
        <a:lstStyle/>
        <a:p>
          <a:endParaRPr lang="en-US"/>
        </a:p>
      </dgm:t>
    </dgm:pt>
    <dgm:pt modelId="{24C9F698-7D4E-4709-8117-FB7CF1BB6ECA}">
      <dgm:prSet phldrT="[Text]" custT="1"/>
      <dgm:spPr/>
      <dgm:t>
        <a:bodyPr/>
        <a:lstStyle/>
        <a:p>
          <a:pPr algn="l"/>
          <a:r>
            <a:rPr lang="sr-Cyrl-RS" sz="1400" dirty="0"/>
            <a:t>Остварење прошлогодишњег буџета</a:t>
          </a:r>
          <a:endParaRPr lang="en-US" sz="1400" dirty="0"/>
        </a:p>
      </dgm:t>
    </dgm:pt>
    <dgm:pt modelId="{B764CED6-B38C-4590-855F-1F4460EB1A27}" type="parTrans" cxnId="{04C92B63-107A-49B7-9300-E9098DE5DF6A}">
      <dgm:prSet/>
      <dgm:spPr/>
      <dgm:t>
        <a:bodyPr/>
        <a:lstStyle/>
        <a:p>
          <a:endParaRPr lang="en-US"/>
        </a:p>
      </dgm:t>
    </dgm:pt>
    <dgm:pt modelId="{F823D820-3815-46B0-8D53-E3C09C351FFB}" type="sibTrans" cxnId="{04C92B63-107A-49B7-9300-E9098DE5DF6A}">
      <dgm:prSet/>
      <dgm:spPr/>
      <dgm:t>
        <a:bodyPr/>
        <a:lstStyle/>
        <a:p>
          <a:endParaRPr lang="en-US"/>
        </a:p>
      </dgm:t>
    </dgm:pt>
    <dgm:pt modelId="{25DAE38A-FD8C-46C3-B34D-A50FB369E7DF}" type="pres">
      <dgm:prSet presAssocID="{0E2CB039-CC31-48A4-8156-6B36281AE8E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sr-Latn-RS"/>
        </a:p>
      </dgm:t>
    </dgm:pt>
    <dgm:pt modelId="{CB26C9DD-3124-450D-81B6-4B010B30C520}" type="pres">
      <dgm:prSet presAssocID="{00360BBF-6709-42DA-A6DE-B8193ABE792F}" presName="root1" presStyleCnt="0"/>
      <dgm:spPr/>
    </dgm:pt>
    <dgm:pt modelId="{D1C52863-34A6-4E04-9740-6E0567681A8F}" type="pres">
      <dgm:prSet presAssocID="{00360BBF-6709-42DA-A6DE-B8193ABE792F}" presName="LevelOneTextNode" presStyleLbl="node0" presStyleIdx="0" presStyleCnt="1" custScaleX="183914" custScaleY="90176">
        <dgm:presLayoutVars>
          <dgm:chPref val="3"/>
        </dgm:presLayoutVars>
      </dgm:prSet>
      <dgm:spPr/>
      <dgm:t>
        <a:bodyPr/>
        <a:lstStyle/>
        <a:p>
          <a:endParaRPr lang="sr-Latn-RS"/>
        </a:p>
      </dgm:t>
    </dgm:pt>
    <dgm:pt modelId="{CFBE3A7D-7CD3-413D-AA64-9100FA79E8D0}" type="pres">
      <dgm:prSet presAssocID="{00360BBF-6709-42DA-A6DE-B8193ABE792F}" presName="level2hierChild" presStyleCnt="0"/>
      <dgm:spPr/>
    </dgm:pt>
    <dgm:pt modelId="{25CF5DCC-0AE9-4D09-ABC1-8BE4D97FDFCB}" type="pres">
      <dgm:prSet presAssocID="{F2167233-387A-4C2A-92FA-201B800AF2E5}" presName="conn2-1" presStyleLbl="parChTrans1D2" presStyleIdx="0" presStyleCnt="5"/>
      <dgm:spPr/>
      <dgm:t>
        <a:bodyPr/>
        <a:lstStyle/>
        <a:p>
          <a:endParaRPr lang="sr-Latn-RS"/>
        </a:p>
      </dgm:t>
    </dgm:pt>
    <dgm:pt modelId="{61AA8207-A6A4-4905-9FD1-93C90724B340}" type="pres">
      <dgm:prSet presAssocID="{F2167233-387A-4C2A-92FA-201B800AF2E5}" presName="connTx" presStyleLbl="parChTrans1D2" presStyleIdx="0" presStyleCnt="5"/>
      <dgm:spPr/>
      <dgm:t>
        <a:bodyPr/>
        <a:lstStyle/>
        <a:p>
          <a:endParaRPr lang="sr-Latn-RS"/>
        </a:p>
      </dgm:t>
    </dgm:pt>
    <dgm:pt modelId="{E4E2AF43-D45C-43E2-8E5A-8B4F8328AA50}" type="pres">
      <dgm:prSet presAssocID="{0150A799-C83B-499D-BB9F-10C758CEFD9B}" presName="root2" presStyleCnt="0"/>
      <dgm:spPr/>
    </dgm:pt>
    <dgm:pt modelId="{AD67EDBF-32B4-495C-A262-4812FBE80932}" type="pres">
      <dgm:prSet presAssocID="{0150A799-C83B-499D-BB9F-10C758CEFD9B}" presName="LevelTwoTextNode" presStyleLbl="node2" presStyleIdx="0" presStyleCnt="5" custScaleX="189790" custScaleY="230123" custLinFactNeighborX="924" custLinFactNeighborY="6005">
        <dgm:presLayoutVars>
          <dgm:chPref val="3"/>
        </dgm:presLayoutVars>
      </dgm:prSet>
      <dgm:spPr/>
      <dgm:t>
        <a:bodyPr/>
        <a:lstStyle/>
        <a:p>
          <a:endParaRPr lang="sr-Latn-RS"/>
        </a:p>
      </dgm:t>
    </dgm:pt>
    <dgm:pt modelId="{BD88E36A-E711-4840-AED6-01651340FCD0}" type="pres">
      <dgm:prSet presAssocID="{0150A799-C83B-499D-BB9F-10C758CEFD9B}" presName="level3hierChild" presStyleCnt="0"/>
      <dgm:spPr/>
    </dgm:pt>
    <dgm:pt modelId="{F1903401-CDA9-4777-A04C-F19A89F110A0}" type="pres">
      <dgm:prSet presAssocID="{346E9DC4-0947-473F-AED9-9AECED92978F}" presName="conn2-1" presStyleLbl="parChTrans1D2" presStyleIdx="1" presStyleCnt="5"/>
      <dgm:spPr/>
      <dgm:t>
        <a:bodyPr/>
        <a:lstStyle/>
        <a:p>
          <a:endParaRPr lang="sr-Latn-RS"/>
        </a:p>
      </dgm:t>
    </dgm:pt>
    <dgm:pt modelId="{D23E054D-0742-441B-9D09-9EB576968A6E}" type="pres">
      <dgm:prSet presAssocID="{346E9DC4-0947-473F-AED9-9AECED92978F}" presName="connTx" presStyleLbl="parChTrans1D2" presStyleIdx="1" presStyleCnt="5"/>
      <dgm:spPr/>
      <dgm:t>
        <a:bodyPr/>
        <a:lstStyle/>
        <a:p>
          <a:endParaRPr lang="sr-Latn-RS"/>
        </a:p>
      </dgm:t>
    </dgm:pt>
    <dgm:pt modelId="{145ADC9F-A830-493F-9981-28A949B5D57E}" type="pres">
      <dgm:prSet presAssocID="{DA59984A-EA45-43D5-8622-7135015E39DC}" presName="root2" presStyleCnt="0"/>
      <dgm:spPr/>
    </dgm:pt>
    <dgm:pt modelId="{A288E7CD-845A-4B30-8D9E-0FCFF4059FF8}" type="pres">
      <dgm:prSet presAssocID="{DA59984A-EA45-43D5-8622-7135015E39DC}" presName="LevelTwoTextNode" presStyleLbl="node2" presStyleIdx="1" presStyleCnt="5" custScaleX="188329" custScaleY="95383">
        <dgm:presLayoutVars>
          <dgm:chPref val="3"/>
        </dgm:presLayoutVars>
      </dgm:prSet>
      <dgm:spPr/>
      <dgm:t>
        <a:bodyPr/>
        <a:lstStyle/>
        <a:p>
          <a:endParaRPr lang="sr-Latn-RS"/>
        </a:p>
      </dgm:t>
    </dgm:pt>
    <dgm:pt modelId="{8AF56EA1-EF0C-41F7-A64B-4E0DC746E609}" type="pres">
      <dgm:prSet presAssocID="{DA59984A-EA45-43D5-8622-7135015E39DC}" presName="level3hierChild" presStyleCnt="0"/>
      <dgm:spPr/>
    </dgm:pt>
    <dgm:pt modelId="{531482B3-13DA-4E77-8EF9-7A508768A321}" type="pres">
      <dgm:prSet presAssocID="{9324F21A-CF22-404B-991C-F0FAD04F1E1A}" presName="conn2-1" presStyleLbl="parChTrans1D2" presStyleIdx="2" presStyleCnt="5"/>
      <dgm:spPr/>
      <dgm:t>
        <a:bodyPr/>
        <a:lstStyle/>
        <a:p>
          <a:endParaRPr lang="sr-Latn-RS"/>
        </a:p>
      </dgm:t>
    </dgm:pt>
    <dgm:pt modelId="{92BF821D-14E3-40BB-B3C5-212A94A9CA22}" type="pres">
      <dgm:prSet presAssocID="{9324F21A-CF22-404B-991C-F0FAD04F1E1A}" presName="connTx" presStyleLbl="parChTrans1D2" presStyleIdx="2" presStyleCnt="5"/>
      <dgm:spPr/>
      <dgm:t>
        <a:bodyPr/>
        <a:lstStyle/>
        <a:p>
          <a:endParaRPr lang="sr-Latn-RS"/>
        </a:p>
      </dgm:t>
    </dgm:pt>
    <dgm:pt modelId="{CB322892-7746-46FA-9A5A-A13AAAB16AEB}" type="pres">
      <dgm:prSet presAssocID="{12F72430-90C8-46E7-9363-A8933111BAFD}" presName="root2" presStyleCnt="0"/>
      <dgm:spPr/>
    </dgm:pt>
    <dgm:pt modelId="{573F9BF2-AC82-43FC-A361-118085DB3D65}" type="pres">
      <dgm:prSet presAssocID="{12F72430-90C8-46E7-9363-A8933111BAFD}" presName="LevelTwoTextNode" presStyleLbl="node2" presStyleIdx="2" presStyleCnt="5" custScaleX="188642" custScaleY="48152">
        <dgm:presLayoutVars>
          <dgm:chPref val="3"/>
        </dgm:presLayoutVars>
      </dgm:prSet>
      <dgm:spPr/>
      <dgm:t>
        <a:bodyPr/>
        <a:lstStyle/>
        <a:p>
          <a:endParaRPr lang="sr-Latn-RS"/>
        </a:p>
      </dgm:t>
    </dgm:pt>
    <dgm:pt modelId="{83F1B72F-BD92-4E4B-8B73-2DBC7440818F}" type="pres">
      <dgm:prSet presAssocID="{12F72430-90C8-46E7-9363-A8933111BAFD}" presName="level3hierChild" presStyleCnt="0"/>
      <dgm:spPr/>
    </dgm:pt>
    <dgm:pt modelId="{EE8B77DA-77C5-46AD-80A2-BD307CFE9F0A}" type="pres">
      <dgm:prSet presAssocID="{F68F9F1A-A0AC-4627-BB76-A21CB9C16ACA}" presName="conn2-1" presStyleLbl="parChTrans1D2" presStyleIdx="3" presStyleCnt="5"/>
      <dgm:spPr/>
      <dgm:t>
        <a:bodyPr/>
        <a:lstStyle/>
        <a:p>
          <a:endParaRPr lang="sr-Latn-RS"/>
        </a:p>
      </dgm:t>
    </dgm:pt>
    <dgm:pt modelId="{7E8E6685-0078-4B86-BC52-3A0FBAF76686}" type="pres">
      <dgm:prSet presAssocID="{F68F9F1A-A0AC-4627-BB76-A21CB9C16ACA}" presName="connTx" presStyleLbl="parChTrans1D2" presStyleIdx="3" presStyleCnt="5"/>
      <dgm:spPr/>
      <dgm:t>
        <a:bodyPr/>
        <a:lstStyle/>
        <a:p>
          <a:endParaRPr lang="sr-Latn-RS"/>
        </a:p>
      </dgm:t>
    </dgm:pt>
    <dgm:pt modelId="{4C9B0C12-D40F-4085-B321-C72DDFDB9D14}" type="pres">
      <dgm:prSet presAssocID="{CACC7C31-0A19-4B77-8109-9AAB9EC25D20}" presName="root2" presStyleCnt="0"/>
      <dgm:spPr/>
    </dgm:pt>
    <dgm:pt modelId="{B2DE3A8A-BA09-499F-9C72-0630724E4538}" type="pres">
      <dgm:prSet presAssocID="{CACC7C31-0A19-4B77-8109-9AAB9EC25D20}" presName="LevelTwoTextNode" presStyleLbl="node2" presStyleIdx="3" presStyleCnt="5" custScaleX="188676" custScaleY="48056">
        <dgm:presLayoutVars>
          <dgm:chPref val="3"/>
        </dgm:presLayoutVars>
      </dgm:prSet>
      <dgm:spPr/>
      <dgm:t>
        <a:bodyPr/>
        <a:lstStyle/>
        <a:p>
          <a:endParaRPr lang="sr-Latn-RS"/>
        </a:p>
      </dgm:t>
    </dgm:pt>
    <dgm:pt modelId="{225055FE-8B42-4143-ADD3-8E6B554691DD}" type="pres">
      <dgm:prSet presAssocID="{CACC7C31-0A19-4B77-8109-9AAB9EC25D20}" presName="level3hierChild" presStyleCnt="0"/>
      <dgm:spPr/>
    </dgm:pt>
    <dgm:pt modelId="{69201674-1235-4FA7-9CBC-B675F6713E38}" type="pres">
      <dgm:prSet presAssocID="{B764CED6-B38C-4590-855F-1F4460EB1A27}" presName="conn2-1" presStyleLbl="parChTrans1D2" presStyleIdx="4" presStyleCnt="5"/>
      <dgm:spPr/>
      <dgm:t>
        <a:bodyPr/>
        <a:lstStyle/>
        <a:p>
          <a:endParaRPr lang="sr-Latn-RS"/>
        </a:p>
      </dgm:t>
    </dgm:pt>
    <dgm:pt modelId="{EE9BE54A-48D2-43A6-AD4C-394C0EDDA292}" type="pres">
      <dgm:prSet presAssocID="{B764CED6-B38C-4590-855F-1F4460EB1A27}" presName="connTx" presStyleLbl="parChTrans1D2" presStyleIdx="4" presStyleCnt="5"/>
      <dgm:spPr/>
      <dgm:t>
        <a:bodyPr/>
        <a:lstStyle/>
        <a:p>
          <a:endParaRPr lang="sr-Latn-RS"/>
        </a:p>
      </dgm:t>
    </dgm:pt>
    <dgm:pt modelId="{991F253B-0E4F-40EA-A604-E0113D6B712C}" type="pres">
      <dgm:prSet presAssocID="{24C9F698-7D4E-4709-8117-FB7CF1BB6ECA}" presName="root2" presStyleCnt="0"/>
      <dgm:spPr/>
    </dgm:pt>
    <dgm:pt modelId="{94F14A6F-3CD0-4A17-88D3-6F4D0EB2D4E6}" type="pres">
      <dgm:prSet presAssocID="{24C9F698-7D4E-4709-8117-FB7CF1BB6ECA}" presName="LevelTwoTextNode" presStyleLbl="node2" presStyleIdx="4" presStyleCnt="5" custScaleX="189623" custScaleY="49763">
        <dgm:presLayoutVars>
          <dgm:chPref val="3"/>
        </dgm:presLayoutVars>
      </dgm:prSet>
      <dgm:spPr/>
      <dgm:t>
        <a:bodyPr/>
        <a:lstStyle/>
        <a:p>
          <a:endParaRPr lang="sr-Latn-RS"/>
        </a:p>
      </dgm:t>
    </dgm:pt>
    <dgm:pt modelId="{29A4DBB5-5792-469E-B23C-2F896481FC4D}" type="pres">
      <dgm:prSet presAssocID="{24C9F698-7D4E-4709-8117-FB7CF1BB6ECA}" presName="level3hierChild" presStyleCnt="0"/>
      <dgm:spPr/>
    </dgm:pt>
  </dgm:ptLst>
  <dgm:cxnLst>
    <dgm:cxn modelId="{40388A68-B94C-4A35-8C64-05C5C0A60913}" type="presOf" srcId="{F2167233-387A-4C2A-92FA-201B800AF2E5}" destId="{61AA8207-A6A4-4905-9FD1-93C90724B340}" srcOrd="1" destOrd="0" presId="urn:microsoft.com/office/officeart/2008/layout/HorizontalMultiLevelHierarchy"/>
    <dgm:cxn modelId="{EBEF4ADE-627A-4970-BBED-45B55431C879}" type="presOf" srcId="{F68F9F1A-A0AC-4627-BB76-A21CB9C16ACA}" destId="{EE8B77DA-77C5-46AD-80A2-BD307CFE9F0A}" srcOrd="0" destOrd="0" presId="urn:microsoft.com/office/officeart/2008/layout/HorizontalMultiLevelHierarchy"/>
    <dgm:cxn modelId="{296FDAD7-32B9-4AA6-AB43-27535B1CEDA1}" type="presOf" srcId="{B764CED6-B38C-4590-855F-1F4460EB1A27}" destId="{EE9BE54A-48D2-43A6-AD4C-394C0EDDA292}" srcOrd="1" destOrd="0" presId="urn:microsoft.com/office/officeart/2008/layout/HorizontalMultiLevelHierarchy"/>
    <dgm:cxn modelId="{2258ECB3-705E-4310-8AB9-ADAE767310BF}" srcId="{00360BBF-6709-42DA-A6DE-B8193ABE792F}" destId="{0150A799-C83B-499D-BB9F-10C758CEFD9B}" srcOrd="0" destOrd="0" parTransId="{F2167233-387A-4C2A-92FA-201B800AF2E5}" sibTransId="{C4F81D71-55D6-477B-91FF-B7E8CDA27FA4}"/>
    <dgm:cxn modelId="{D638D777-8D10-48F2-B9D8-6C3134F26FF3}" type="presOf" srcId="{00360BBF-6709-42DA-A6DE-B8193ABE792F}" destId="{D1C52863-34A6-4E04-9740-6E0567681A8F}" srcOrd="0" destOrd="0" presId="urn:microsoft.com/office/officeart/2008/layout/HorizontalMultiLevelHierarchy"/>
    <dgm:cxn modelId="{9435DEE7-B833-45BD-8BAB-C370E3ADA3A3}" type="presOf" srcId="{F2167233-387A-4C2A-92FA-201B800AF2E5}" destId="{25CF5DCC-0AE9-4D09-ABC1-8BE4D97FDFCB}" srcOrd="0" destOrd="0" presId="urn:microsoft.com/office/officeart/2008/layout/HorizontalMultiLevelHierarchy"/>
    <dgm:cxn modelId="{54DF95BD-B55C-478B-B176-94F45C467DEA}" type="presOf" srcId="{24C9F698-7D4E-4709-8117-FB7CF1BB6ECA}" destId="{94F14A6F-3CD0-4A17-88D3-6F4D0EB2D4E6}" srcOrd="0" destOrd="0" presId="urn:microsoft.com/office/officeart/2008/layout/HorizontalMultiLevelHierarchy"/>
    <dgm:cxn modelId="{04C92B63-107A-49B7-9300-E9098DE5DF6A}" srcId="{00360BBF-6709-42DA-A6DE-B8193ABE792F}" destId="{24C9F698-7D4E-4709-8117-FB7CF1BB6ECA}" srcOrd="4" destOrd="0" parTransId="{B764CED6-B38C-4590-855F-1F4460EB1A27}" sibTransId="{F823D820-3815-46B0-8D53-E3C09C351FFB}"/>
    <dgm:cxn modelId="{2C85DAA3-D0FC-43CA-9B0A-F73BC8EBF88D}" type="presOf" srcId="{9324F21A-CF22-404B-991C-F0FAD04F1E1A}" destId="{92BF821D-14E3-40BB-B3C5-212A94A9CA22}" srcOrd="1" destOrd="0" presId="urn:microsoft.com/office/officeart/2008/layout/HorizontalMultiLevelHierarchy"/>
    <dgm:cxn modelId="{C39D5786-DF54-4F2D-BB08-544A5A89AC42}" type="presOf" srcId="{DA59984A-EA45-43D5-8622-7135015E39DC}" destId="{A288E7CD-845A-4B30-8D9E-0FCFF4059FF8}" srcOrd="0" destOrd="0" presId="urn:microsoft.com/office/officeart/2008/layout/HorizontalMultiLevelHierarchy"/>
    <dgm:cxn modelId="{34283C31-8592-4422-A1A3-73AB4C9D03AC}" type="presOf" srcId="{346E9DC4-0947-473F-AED9-9AECED92978F}" destId="{F1903401-CDA9-4777-A04C-F19A89F110A0}" srcOrd="0" destOrd="0" presId="urn:microsoft.com/office/officeart/2008/layout/HorizontalMultiLevelHierarchy"/>
    <dgm:cxn modelId="{4EE02A3D-8F83-4292-A026-1515ED03FF36}" srcId="{00360BBF-6709-42DA-A6DE-B8193ABE792F}" destId="{12F72430-90C8-46E7-9363-A8933111BAFD}" srcOrd="2" destOrd="0" parTransId="{9324F21A-CF22-404B-991C-F0FAD04F1E1A}" sibTransId="{DF00040C-AB67-4D43-B520-7E02E511DCB9}"/>
    <dgm:cxn modelId="{5F3E36FB-962E-4D75-AA46-DDFDEC90684F}" type="presOf" srcId="{9324F21A-CF22-404B-991C-F0FAD04F1E1A}" destId="{531482B3-13DA-4E77-8EF9-7A508768A321}" srcOrd="0" destOrd="0" presId="urn:microsoft.com/office/officeart/2008/layout/HorizontalMultiLevelHierarchy"/>
    <dgm:cxn modelId="{E5279A4E-EE6C-4FFB-B246-5E27296AFE3A}" type="presOf" srcId="{12F72430-90C8-46E7-9363-A8933111BAFD}" destId="{573F9BF2-AC82-43FC-A361-118085DB3D65}" srcOrd="0" destOrd="0" presId="urn:microsoft.com/office/officeart/2008/layout/HorizontalMultiLevelHierarchy"/>
    <dgm:cxn modelId="{E2BD27D4-DAC4-4519-8D15-C28EE4B2AB17}" type="presOf" srcId="{CACC7C31-0A19-4B77-8109-9AAB9EC25D20}" destId="{B2DE3A8A-BA09-499F-9C72-0630724E4538}" srcOrd="0" destOrd="0" presId="urn:microsoft.com/office/officeart/2008/layout/HorizontalMultiLevelHierarchy"/>
    <dgm:cxn modelId="{01BF0D4B-39BD-418F-9FD8-FA1BCFA1191B}" type="presOf" srcId="{0150A799-C83B-499D-BB9F-10C758CEFD9B}" destId="{AD67EDBF-32B4-495C-A262-4812FBE80932}" srcOrd="0" destOrd="0" presId="urn:microsoft.com/office/officeart/2008/layout/HorizontalMultiLevelHierarchy"/>
    <dgm:cxn modelId="{CFDBCFE1-4797-458E-A0CF-256D1699DCBD}" srcId="{0E2CB039-CC31-48A4-8156-6B36281AE8EC}" destId="{00360BBF-6709-42DA-A6DE-B8193ABE792F}" srcOrd="0" destOrd="0" parTransId="{F529A454-219A-454C-B138-14C3B361B39F}" sibTransId="{B5AC9C0B-1D20-4957-A866-89ED18231A73}"/>
    <dgm:cxn modelId="{5CB019DC-D02B-4F72-8799-DCEC8949294E}" srcId="{00360BBF-6709-42DA-A6DE-B8193ABE792F}" destId="{DA59984A-EA45-43D5-8622-7135015E39DC}" srcOrd="1" destOrd="0" parTransId="{346E9DC4-0947-473F-AED9-9AECED92978F}" sibTransId="{518CC24E-4035-4B8A-A82C-EA8D78A041FF}"/>
    <dgm:cxn modelId="{200F0BB4-194A-4F9E-8035-F09C349D5691}" type="presOf" srcId="{346E9DC4-0947-473F-AED9-9AECED92978F}" destId="{D23E054D-0742-441B-9D09-9EB576968A6E}" srcOrd="1" destOrd="0" presId="urn:microsoft.com/office/officeart/2008/layout/HorizontalMultiLevelHierarchy"/>
    <dgm:cxn modelId="{C3F3E9EA-BE7C-42FA-A974-B6909D195A40}" srcId="{00360BBF-6709-42DA-A6DE-B8193ABE792F}" destId="{CACC7C31-0A19-4B77-8109-9AAB9EC25D20}" srcOrd="3" destOrd="0" parTransId="{F68F9F1A-A0AC-4627-BB76-A21CB9C16ACA}" sibTransId="{D22C3584-0D16-4A12-B343-F9C335256014}"/>
    <dgm:cxn modelId="{576C8ACB-F866-4817-A9DB-50D6A32736E8}" type="presOf" srcId="{F68F9F1A-A0AC-4627-BB76-A21CB9C16ACA}" destId="{7E8E6685-0078-4B86-BC52-3A0FBAF76686}" srcOrd="1" destOrd="0" presId="urn:microsoft.com/office/officeart/2008/layout/HorizontalMultiLevelHierarchy"/>
    <dgm:cxn modelId="{95AB8CFE-8FB4-44AD-859A-6210B1783C5C}" type="presOf" srcId="{0E2CB039-CC31-48A4-8156-6B36281AE8EC}" destId="{25DAE38A-FD8C-46C3-B34D-A50FB369E7DF}" srcOrd="0" destOrd="0" presId="urn:microsoft.com/office/officeart/2008/layout/HorizontalMultiLevelHierarchy"/>
    <dgm:cxn modelId="{FB5A4DD2-91D2-40A1-813C-E41EC57616AE}" type="presOf" srcId="{B764CED6-B38C-4590-855F-1F4460EB1A27}" destId="{69201674-1235-4FA7-9CBC-B675F6713E38}" srcOrd="0" destOrd="0" presId="urn:microsoft.com/office/officeart/2008/layout/HorizontalMultiLevelHierarchy"/>
    <dgm:cxn modelId="{F43F3809-C85D-45B0-8B1F-A48A2240F7FD}" type="presParOf" srcId="{25DAE38A-FD8C-46C3-B34D-A50FB369E7DF}" destId="{CB26C9DD-3124-450D-81B6-4B010B30C520}" srcOrd="0" destOrd="0" presId="urn:microsoft.com/office/officeart/2008/layout/HorizontalMultiLevelHierarchy"/>
    <dgm:cxn modelId="{2944E46B-0331-4BCB-A798-32B203C58265}" type="presParOf" srcId="{CB26C9DD-3124-450D-81B6-4B010B30C520}" destId="{D1C52863-34A6-4E04-9740-6E0567681A8F}" srcOrd="0" destOrd="0" presId="urn:microsoft.com/office/officeart/2008/layout/HorizontalMultiLevelHierarchy"/>
    <dgm:cxn modelId="{F2729F2A-A943-4A2C-87AA-9EA209FBF982}" type="presParOf" srcId="{CB26C9DD-3124-450D-81B6-4B010B30C520}" destId="{CFBE3A7D-7CD3-413D-AA64-9100FA79E8D0}" srcOrd="1" destOrd="0" presId="urn:microsoft.com/office/officeart/2008/layout/HorizontalMultiLevelHierarchy"/>
    <dgm:cxn modelId="{BEF379DB-5DFA-4386-AFDB-5F4C6BAEF77C}" type="presParOf" srcId="{CFBE3A7D-7CD3-413D-AA64-9100FA79E8D0}" destId="{25CF5DCC-0AE9-4D09-ABC1-8BE4D97FDFCB}" srcOrd="0" destOrd="0" presId="urn:microsoft.com/office/officeart/2008/layout/HorizontalMultiLevelHierarchy"/>
    <dgm:cxn modelId="{6B6EE897-CB21-494F-A275-3F65B2330CD8}" type="presParOf" srcId="{25CF5DCC-0AE9-4D09-ABC1-8BE4D97FDFCB}" destId="{61AA8207-A6A4-4905-9FD1-93C90724B340}" srcOrd="0" destOrd="0" presId="urn:microsoft.com/office/officeart/2008/layout/HorizontalMultiLevelHierarchy"/>
    <dgm:cxn modelId="{71C16420-94D0-4C4D-8826-0C65D893AC5A}" type="presParOf" srcId="{CFBE3A7D-7CD3-413D-AA64-9100FA79E8D0}" destId="{E4E2AF43-D45C-43E2-8E5A-8B4F8328AA50}" srcOrd="1" destOrd="0" presId="urn:microsoft.com/office/officeart/2008/layout/HorizontalMultiLevelHierarchy"/>
    <dgm:cxn modelId="{BF712BFE-C950-41CA-87C5-31BDD02EDEE5}" type="presParOf" srcId="{E4E2AF43-D45C-43E2-8E5A-8B4F8328AA50}" destId="{AD67EDBF-32B4-495C-A262-4812FBE80932}" srcOrd="0" destOrd="0" presId="urn:microsoft.com/office/officeart/2008/layout/HorizontalMultiLevelHierarchy"/>
    <dgm:cxn modelId="{7147CEBD-6915-4195-841E-7CD7DE6F33E4}" type="presParOf" srcId="{E4E2AF43-D45C-43E2-8E5A-8B4F8328AA50}" destId="{BD88E36A-E711-4840-AED6-01651340FCD0}" srcOrd="1" destOrd="0" presId="urn:microsoft.com/office/officeart/2008/layout/HorizontalMultiLevelHierarchy"/>
    <dgm:cxn modelId="{0A8A22A4-4EDA-4689-B0A9-1198A9E56F06}" type="presParOf" srcId="{CFBE3A7D-7CD3-413D-AA64-9100FA79E8D0}" destId="{F1903401-CDA9-4777-A04C-F19A89F110A0}" srcOrd="2" destOrd="0" presId="urn:microsoft.com/office/officeart/2008/layout/HorizontalMultiLevelHierarchy"/>
    <dgm:cxn modelId="{933306AF-1DFB-4BB3-9D7E-EFC678BAAB07}" type="presParOf" srcId="{F1903401-CDA9-4777-A04C-F19A89F110A0}" destId="{D23E054D-0742-441B-9D09-9EB576968A6E}" srcOrd="0" destOrd="0" presId="urn:microsoft.com/office/officeart/2008/layout/HorizontalMultiLevelHierarchy"/>
    <dgm:cxn modelId="{5944B083-DBD5-40A0-A7C2-97EE7928F409}" type="presParOf" srcId="{CFBE3A7D-7CD3-413D-AA64-9100FA79E8D0}" destId="{145ADC9F-A830-493F-9981-28A949B5D57E}" srcOrd="3" destOrd="0" presId="urn:microsoft.com/office/officeart/2008/layout/HorizontalMultiLevelHierarchy"/>
    <dgm:cxn modelId="{0CA230BB-4CD5-404C-BE9F-5BC1C225C2EE}" type="presParOf" srcId="{145ADC9F-A830-493F-9981-28A949B5D57E}" destId="{A288E7CD-845A-4B30-8D9E-0FCFF4059FF8}" srcOrd="0" destOrd="0" presId="urn:microsoft.com/office/officeart/2008/layout/HorizontalMultiLevelHierarchy"/>
    <dgm:cxn modelId="{3E6A55AD-4F8D-47D7-9596-9A9228B677C8}" type="presParOf" srcId="{145ADC9F-A830-493F-9981-28A949B5D57E}" destId="{8AF56EA1-EF0C-41F7-A64B-4E0DC746E609}" srcOrd="1" destOrd="0" presId="urn:microsoft.com/office/officeart/2008/layout/HorizontalMultiLevelHierarchy"/>
    <dgm:cxn modelId="{09BC75D1-9083-4561-85C8-75AF4AA86828}" type="presParOf" srcId="{CFBE3A7D-7CD3-413D-AA64-9100FA79E8D0}" destId="{531482B3-13DA-4E77-8EF9-7A508768A321}" srcOrd="4" destOrd="0" presId="urn:microsoft.com/office/officeart/2008/layout/HorizontalMultiLevelHierarchy"/>
    <dgm:cxn modelId="{4EAC49D4-BDB5-4EB2-8578-C2E070F88431}" type="presParOf" srcId="{531482B3-13DA-4E77-8EF9-7A508768A321}" destId="{92BF821D-14E3-40BB-B3C5-212A94A9CA22}" srcOrd="0" destOrd="0" presId="urn:microsoft.com/office/officeart/2008/layout/HorizontalMultiLevelHierarchy"/>
    <dgm:cxn modelId="{D8757985-95D4-41F4-9DDE-14544475857D}" type="presParOf" srcId="{CFBE3A7D-7CD3-413D-AA64-9100FA79E8D0}" destId="{CB322892-7746-46FA-9A5A-A13AAAB16AEB}" srcOrd="5" destOrd="0" presId="urn:microsoft.com/office/officeart/2008/layout/HorizontalMultiLevelHierarchy"/>
    <dgm:cxn modelId="{73C89E73-4139-434D-87AD-ADAD0C59E908}" type="presParOf" srcId="{CB322892-7746-46FA-9A5A-A13AAAB16AEB}" destId="{573F9BF2-AC82-43FC-A361-118085DB3D65}" srcOrd="0" destOrd="0" presId="urn:microsoft.com/office/officeart/2008/layout/HorizontalMultiLevelHierarchy"/>
    <dgm:cxn modelId="{88F62846-FA46-46DD-9A34-88ED39FBC415}" type="presParOf" srcId="{CB322892-7746-46FA-9A5A-A13AAAB16AEB}" destId="{83F1B72F-BD92-4E4B-8B73-2DBC7440818F}" srcOrd="1" destOrd="0" presId="urn:microsoft.com/office/officeart/2008/layout/HorizontalMultiLevelHierarchy"/>
    <dgm:cxn modelId="{8F20CA88-25B3-4493-842E-3AFF0C66C0F8}" type="presParOf" srcId="{CFBE3A7D-7CD3-413D-AA64-9100FA79E8D0}" destId="{EE8B77DA-77C5-46AD-80A2-BD307CFE9F0A}" srcOrd="6" destOrd="0" presId="urn:microsoft.com/office/officeart/2008/layout/HorizontalMultiLevelHierarchy"/>
    <dgm:cxn modelId="{46BD5FA2-135F-4D9F-8AF7-F80EFFC323A9}" type="presParOf" srcId="{EE8B77DA-77C5-46AD-80A2-BD307CFE9F0A}" destId="{7E8E6685-0078-4B86-BC52-3A0FBAF76686}" srcOrd="0" destOrd="0" presId="urn:microsoft.com/office/officeart/2008/layout/HorizontalMultiLevelHierarchy"/>
    <dgm:cxn modelId="{46BBF2DE-5F5D-431F-8623-48417D871D57}" type="presParOf" srcId="{CFBE3A7D-7CD3-413D-AA64-9100FA79E8D0}" destId="{4C9B0C12-D40F-4085-B321-C72DDFDB9D14}" srcOrd="7" destOrd="0" presId="urn:microsoft.com/office/officeart/2008/layout/HorizontalMultiLevelHierarchy"/>
    <dgm:cxn modelId="{7CBD2BF3-D51D-4346-927D-53D4E821F69D}" type="presParOf" srcId="{4C9B0C12-D40F-4085-B321-C72DDFDB9D14}" destId="{B2DE3A8A-BA09-499F-9C72-0630724E4538}" srcOrd="0" destOrd="0" presId="urn:microsoft.com/office/officeart/2008/layout/HorizontalMultiLevelHierarchy"/>
    <dgm:cxn modelId="{39EEF601-0469-429F-A54A-4FBE9BDF5D36}" type="presParOf" srcId="{4C9B0C12-D40F-4085-B321-C72DDFDB9D14}" destId="{225055FE-8B42-4143-ADD3-8E6B554691DD}" srcOrd="1" destOrd="0" presId="urn:microsoft.com/office/officeart/2008/layout/HorizontalMultiLevelHierarchy"/>
    <dgm:cxn modelId="{144FBA39-8477-41EA-916B-954C479349CC}" type="presParOf" srcId="{CFBE3A7D-7CD3-413D-AA64-9100FA79E8D0}" destId="{69201674-1235-4FA7-9CBC-B675F6713E38}" srcOrd="8" destOrd="0" presId="urn:microsoft.com/office/officeart/2008/layout/HorizontalMultiLevelHierarchy"/>
    <dgm:cxn modelId="{92AA3B83-8E15-4435-BF74-F86C5A05BEEA}" type="presParOf" srcId="{69201674-1235-4FA7-9CBC-B675F6713E38}" destId="{EE9BE54A-48D2-43A6-AD4C-394C0EDDA292}" srcOrd="0" destOrd="0" presId="urn:microsoft.com/office/officeart/2008/layout/HorizontalMultiLevelHierarchy"/>
    <dgm:cxn modelId="{C84FC69F-3CC3-4003-801C-5D64B1129CD7}" type="presParOf" srcId="{CFBE3A7D-7CD3-413D-AA64-9100FA79E8D0}" destId="{991F253B-0E4F-40EA-A604-E0113D6B712C}" srcOrd="9" destOrd="0" presId="urn:microsoft.com/office/officeart/2008/layout/HorizontalMultiLevelHierarchy"/>
    <dgm:cxn modelId="{24ABB6DB-8CD6-4C64-8306-CBA70F65EC0F}" type="presParOf" srcId="{991F253B-0E4F-40EA-A604-E0113D6B712C}" destId="{94F14A6F-3CD0-4A17-88D3-6F4D0EB2D4E6}" srcOrd="0" destOrd="0" presId="urn:microsoft.com/office/officeart/2008/layout/HorizontalMultiLevelHierarchy"/>
    <dgm:cxn modelId="{41ACFB4D-7855-49B0-ADAF-C505E803E4F5}" type="presParOf" srcId="{991F253B-0E4F-40EA-A604-E0113D6B712C}" destId="{29A4DBB5-5792-469E-B23C-2F896481FC4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8ECFAC-63B3-40F0-9E03-B31D365E432C}" type="doc">
      <dgm:prSet loTypeId="urn:microsoft.com/office/officeart/2005/8/layout/equation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1F884CF4-1E4C-423F-AE7B-0BAC3D97360D}">
      <dgm:prSet/>
      <dgm:spPr>
        <a:solidFill>
          <a:srgbClr val="FFC000"/>
        </a:solidFill>
      </dgm:spPr>
      <dgm:t>
        <a:bodyPr/>
        <a:lstStyle/>
        <a:p>
          <a:r>
            <a:rPr lang="sr-Cyrl-RS" dirty="0"/>
            <a:t>Средства из буџета града </a:t>
          </a:r>
          <a:r>
            <a:rPr lang="sr-Cyrl-RS" dirty="0" smtClean="0">
              <a:solidFill>
                <a:srgbClr val="FF0000"/>
              </a:solidFill>
            </a:rPr>
            <a:t>10.507.697.000</a:t>
          </a:r>
          <a:endParaRPr lang="en-US" dirty="0">
            <a:solidFill>
              <a:srgbClr val="FF0000"/>
            </a:solidFill>
          </a:endParaRPr>
        </a:p>
      </dgm:t>
    </dgm:pt>
    <dgm:pt modelId="{B54F7004-6983-4114-82DE-5ADF4FEF4D02}" type="parTrans" cxnId="{70C4B168-53EF-4508-8C4E-A3F87A5F97DE}">
      <dgm:prSet/>
      <dgm:spPr/>
      <dgm:t>
        <a:bodyPr/>
        <a:lstStyle/>
        <a:p>
          <a:endParaRPr lang="en-US"/>
        </a:p>
      </dgm:t>
    </dgm:pt>
    <dgm:pt modelId="{1B723845-E0D1-4671-AE0F-32E0821595D7}" type="sibTrans" cxnId="{70C4B168-53EF-4508-8C4E-A3F87A5F97DE}">
      <dgm:prSet/>
      <dgm:spPr/>
      <dgm:t>
        <a:bodyPr/>
        <a:lstStyle/>
        <a:p>
          <a:endParaRPr lang="en-US"/>
        </a:p>
      </dgm:t>
    </dgm:pt>
    <dgm:pt modelId="{258C614E-C25D-47E8-BC69-ECC42BFEC5CC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sr-Cyrl-RS" dirty="0"/>
            <a:t>Пренета средства из ранијих </a:t>
          </a:r>
          <a:r>
            <a:rPr lang="sr-Cyrl-RS" dirty="0" smtClean="0"/>
            <a:t>година</a:t>
          </a:r>
        </a:p>
        <a:p>
          <a:r>
            <a:rPr lang="sr-Cyrl-RS" dirty="0" smtClean="0">
              <a:solidFill>
                <a:srgbClr val="FF0000"/>
              </a:solidFill>
            </a:rPr>
            <a:t>105.000.000</a:t>
          </a:r>
          <a:endParaRPr lang="en-US" dirty="0">
            <a:solidFill>
              <a:srgbClr val="FF0000"/>
            </a:solidFill>
          </a:endParaRPr>
        </a:p>
      </dgm:t>
    </dgm:pt>
    <dgm:pt modelId="{0EE00226-4F18-428E-857D-BB8AB5FED661}" type="parTrans" cxnId="{9FE065B6-BAF0-45E0-96C4-FBC1763BA102}">
      <dgm:prSet/>
      <dgm:spPr/>
      <dgm:t>
        <a:bodyPr/>
        <a:lstStyle/>
        <a:p>
          <a:endParaRPr lang="en-US"/>
        </a:p>
      </dgm:t>
    </dgm:pt>
    <dgm:pt modelId="{44AA7FFE-EC5D-4B4A-A884-0D1E57526835}" type="sibTrans" cxnId="{9FE065B6-BAF0-45E0-96C4-FBC1763BA102}">
      <dgm:prSet/>
      <dgm:spPr/>
      <dgm:t>
        <a:bodyPr/>
        <a:lstStyle/>
        <a:p>
          <a:endParaRPr lang="en-US"/>
        </a:p>
      </dgm:t>
    </dgm:pt>
    <dgm:pt modelId="{092009B7-2960-442B-A6FB-0D8F25F4F5CA}">
      <dgm:prSet/>
      <dgm:spPr>
        <a:solidFill>
          <a:srgbClr val="92D050"/>
        </a:solidFill>
      </dgm:spPr>
      <dgm:t>
        <a:bodyPr/>
        <a:lstStyle/>
        <a:p>
          <a:r>
            <a:rPr lang="sr-Cyrl-RS" dirty="0"/>
            <a:t>Укупан буџет града </a:t>
          </a:r>
          <a:r>
            <a:rPr lang="sr-Cyrl-RS" dirty="0" smtClean="0">
              <a:solidFill>
                <a:srgbClr val="FF0000"/>
              </a:solidFill>
            </a:rPr>
            <a:t>1</a:t>
          </a:r>
          <a:r>
            <a:rPr lang="sr-Latn-RS" dirty="0" smtClean="0">
              <a:solidFill>
                <a:srgbClr val="FF0000"/>
              </a:solidFill>
            </a:rPr>
            <a:t>0</a:t>
          </a:r>
          <a:r>
            <a:rPr lang="sr-Cyrl-RS" dirty="0" smtClean="0">
              <a:solidFill>
                <a:srgbClr val="FF0000"/>
              </a:solidFill>
            </a:rPr>
            <a:t>.838.12</a:t>
          </a:r>
          <a:r>
            <a:rPr lang="sr-Latn-RS" dirty="0" smtClean="0">
              <a:solidFill>
                <a:srgbClr val="FF0000"/>
              </a:solidFill>
            </a:rPr>
            <a:t>7</a:t>
          </a:r>
          <a:r>
            <a:rPr lang="sr-Cyrl-RS" dirty="0" smtClean="0">
              <a:solidFill>
                <a:srgbClr val="FF0000"/>
              </a:solidFill>
            </a:rPr>
            <a:t>.000</a:t>
          </a:r>
          <a:endParaRPr lang="en-US" dirty="0">
            <a:solidFill>
              <a:srgbClr val="FF0000"/>
            </a:solidFill>
          </a:endParaRPr>
        </a:p>
      </dgm:t>
    </dgm:pt>
    <dgm:pt modelId="{15C2B52E-4F55-4082-BB1C-94031D560EB4}" type="sibTrans" cxnId="{521ED7ED-3B46-4CE8-992A-CAB92204B1C6}">
      <dgm:prSet/>
      <dgm:spPr/>
      <dgm:t>
        <a:bodyPr/>
        <a:lstStyle/>
        <a:p>
          <a:endParaRPr lang="en-US"/>
        </a:p>
      </dgm:t>
    </dgm:pt>
    <dgm:pt modelId="{9B9E4606-8918-432D-AF17-F974BFE575C6}" type="parTrans" cxnId="{521ED7ED-3B46-4CE8-992A-CAB92204B1C6}">
      <dgm:prSet/>
      <dgm:spPr/>
      <dgm:t>
        <a:bodyPr/>
        <a:lstStyle/>
        <a:p>
          <a:endParaRPr lang="en-US"/>
        </a:p>
      </dgm:t>
    </dgm:pt>
    <dgm:pt modelId="{688A0EC4-0F6D-4987-959D-CA5F27B3CF24}" type="pres">
      <dgm:prSet presAssocID="{028ECFAC-63B3-40F0-9E03-B31D365E432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r-Latn-RS"/>
        </a:p>
      </dgm:t>
    </dgm:pt>
    <dgm:pt modelId="{D96E659A-663E-485D-BF89-FD74BE74A5C4}" type="pres">
      <dgm:prSet presAssocID="{1F884CF4-1E4C-423F-AE7B-0BAC3D97360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BA78071E-3EA3-4945-922C-AE021F34276A}" type="pres">
      <dgm:prSet presAssocID="{1B723845-E0D1-4671-AE0F-32E0821595D7}" presName="spacerL" presStyleCnt="0"/>
      <dgm:spPr/>
    </dgm:pt>
    <dgm:pt modelId="{98F3E7AB-6934-48FA-B82F-FBEAF1B2375D}" type="pres">
      <dgm:prSet presAssocID="{1B723845-E0D1-4671-AE0F-32E0821595D7}" presName="sibTrans" presStyleLbl="sibTrans2D1" presStyleIdx="0" presStyleCnt="2"/>
      <dgm:spPr/>
      <dgm:t>
        <a:bodyPr/>
        <a:lstStyle/>
        <a:p>
          <a:endParaRPr lang="sr-Latn-RS"/>
        </a:p>
      </dgm:t>
    </dgm:pt>
    <dgm:pt modelId="{F9CA65E4-8785-4412-A513-0A2695416EE5}" type="pres">
      <dgm:prSet presAssocID="{1B723845-E0D1-4671-AE0F-32E0821595D7}" presName="spacerR" presStyleCnt="0"/>
      <dgm:spPr/>
    </dgm:pt>
    <dgm:pt modelId="{2F60A798-586E-4E47-B649-25F047F36835}" type="pres">
      <dgm:prSet presAssocID="{258C614E-C25D-47E8-BC69-ECC42BFEC5C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F90D06A4-272D-4E58-B7CB-EB8C424E859B}" type="pres">
      <dgm:prSet presAssocID="{44AA7FFE-EC5D-4B4A-A884-0D1E57526835}" presName="spacerL" presStyleCnt="0"/>
      <dgm:spPr/>
    </dgm:pt>
    <dgm:pt modelId="{41F09F99-3DCC-47E4-9188-F7D103A1F6E3}" type="pres">
      <dgm:prSet presAssocID="{44AA7FFE-EC5D-4B4A-A884-0D1E57526835}" presName="sibTrans" presStyleLbl="sibTrans2D1" presStyleIdx="1" presStyleCnt="2" custScaleX="85197" custScaleY="95071"/>
      <dgm:spPr/>
      <dgm:t>
        <a:bodyPr/>
        <a:lstStyle/>
        <a:p>
          <a:endParaRPr lang="sr-Latn-RS"/>
        </a:p>
      </dgm:t>
    </dgm:pt>
    <dgm:pt modelId="{F015C141-867A-4124-B290-CA1BB3474B22}" type="pres">
      <dgm:prSet presAssocID="{44AA7FFE-EC5D-4B4A-A884-0D1E57526835}" presName="spacerR" presStyleCnt="0"/>
      <dgm:spPr/>
    </dgm:pt>
    <dgm:pt modelId="{2DB98FF9-EDB5-4EEE-AFA3-A57C7337F497}" type="pres">
      <dgm:prSet presAssocID="{092009B7-2960-442B-A6FB-0D8F25F4F5CA}" presName="node" presStyleLbl="node1" presStyleIdx="2" presStyleCnt="3" custScaleX="120163" custScaleY="97476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</dgm:ptLst>
  <dgm:cxnLst>
    <dgm:cxn modelId="{9C6BB78E-EFB3-4041-AD67-F0BF8DC2C140}" type="presOf" srcId="{028ECFAC-63B3-40F0-9E03-B31D365E432C}" destId="{688A0EC4-0F6D-4987-959D-CA5F27B3CF24}" srcOrd="0" destOrd="0" presId="urn:microsoft.com/office/officeart/2005/8/layout/equation1"/>
    <dgm:cxn modelId="{DACDA2EA-2B85-43AD-A796-6061D0417520}" type="presOf" srcId="{258C614E-C25D-47E8-BC69-ECC42BFEC5CC}" destId="{2F60A798-586E-4E47-B649-25F047F36835}" srcOrd="0" destOrd="0" presId="urn:microsoft.com/office/officeart/2005/8/layout/equation1"/>
    <dgm:cxn modelId="{70C4B168-53EF-4508-8C4E-A3F87A5F97DE}" srcId="{028ECFAC-63B3-40F0-9E03-B31D365E432C}" destId="{1F884CF4-1E4C-423F-AE7B-0BAC3D97360D}" srcOrd="0" destOrd="0" parTransId="{B54F7004-6983-4114-82DE-5ADF4FEF4D02}" sibTransId="{1B723845-E0D1-4671-AE0F-32E0821595D7}"/>
    <dgm:cxn modelId="{20F83DCD-3158-453F-967C-EBC1245F7DD9}" type="presOf" srcId="{092009B7-2960-442B-A6FB-0D8F25F4F5CA}" destId="{2DB98FF9-EDB5-4EEE-AFA3-A57C7337F497}" srcOrd="0" destOrd="0" presId="urn:microsoft.com/office/officeart/2005/8/layout/equation1"/>
    <dgm:cxn modelId="{521ED7ED-3B46-4CE8-992A-CAB92204B1C6}" srcId="{028ECFAC-63B3-40F0-9E03-B31D365E432C}" destId="{092009B7-2960-442B-A6FB-0D8F25F4F5CA}" srcOrd="2" destOrd="0" parTransId="{9B9E4606-8918-432D-AF17-F974BFE575C6}" sibTransId="{15C2B52E-4F55-4082-BB1C-94031D560EB4}"/>
    <dgm:cxn modelId="{A08F9C8E-A0B7-46AA-A78A-8BD9FCF7DFC7}" type="presOf" srcId="{44AA7FFE-EC5D-4B4A-A884-0D1E57526835}" destId="{41F09F99-3DCC-47E4-9188-F7D103A1F6E3}" srcOrd="0" destOrd="0" presId="urn:microsoft.com/office/officeart/2005/8/layout/equation1"/>
    <dgm:cxn modelId="{9FE065B6-BAF0-45E0-96C4-FBC1763BA102}" srcId="{028ECFAC-63B3-40F0-9E03-B31D365E432C}" destId="{258C614E-C25D-47E8-BC69-ECC42BFEC5CC}" srcOrd="1" destOrd="0" parTransId="{0EE00226-4F18-428E-857D-BB8AB5FED661}" sibTransId="{44AA7FFE-EC5D-4B4A-A884-0D1E57526835}"/>
    <dgm:cxn modelId="{AA2B371A-C761-4755-A6F9-5CD00112D7B0}" type="presOf" srcId="{1F884CF4-1E4C-423F-AE7B-0BAC3D97360D}" destId="{D96E659A-663E-485D-BF89-FD74BE74A5C4}" srcOrd="0" destOrd="0" presId="urn:microsoft.com/office/officeart/2005/8/layout/equation1"/>
    <dgm:cxn modelId="{19DBA710-EAA7-479A-8FB0-39539DFAF5D1}" type="presOf" srcId="{1B723845-E0D1-4671-AE0F-32E0821595D7}" destId="{98F3E7AB-6934-48FA-B82F-FBEAF1B2375D}" srcOrd="0" destOrd="0" presId="urn:microsoft.com/office/officeart/2005/8/layout/equation1"/>
    <dgm:cxn modelId="{E573888D-F9FB-4FE6-AAF3-F927AA2E6EBC}" type="presParOf" srcId="{688A0EC4-0F6D-4987-959D-CA5F27B3CF24}" destId="{D96E659A-663E-485D-BF89-FD74BE74A5C4}" srcOrd="0" destOrd="0" presId="urn:microsoft.com/office/officeart/2005/8/layout/equation1"/>
    <dgm:cxn modelId="{0D0B0A83-F15C-4526-8464-422DF0C5A916}" type="presParOf" srcId="{688A0EC4-0F6D-4987-959D-CA5F27B3CF24}" destId="{BA78071E-3EA3-4945-922C-AE021F34276A}" srcOrd="1" destOrd="0" presId="urn:microsoft.com/office/officeart/2005/8/layout/equation1"/>
    <dgm:cxn modelId="{F031027E-A6F6-4F40-A5F1-E4A0719687A0}" type="presParOf" srcId="{688A0EC4-0F6D-4987-959D-CA5F27B3CF24}" destId="{98F3E7AB-6934-48FA-B82F-FBEAF1B2375D}" srcOrd="2" destOrd="0" presId="urn:microsoft.com/office/officeart/2005/8/layout/equation1"/>
    <dgm:cxn modelId="{D6E988E9-F5EF-40D2-8011-DD3EEFB6D15B}" type="presParOf" srcId="{688A0EC4-0F6D-4987-959D-CA5F27B3CF24}" destId="{F9CA65E4-8785-4412-A513-0A2695416EE5}" srcOrd="3" destOrd="0" presId="urn:microsoft.com/office/officeart/2005/8/layout/equation1"/>
    <dgm:cxn modelId="{98121E6C-7394-4C4E-90C8-4BCB940CB22B}" type="presParOf" srcId="{688A0EC4-0F6D-4987-959D-CA5F27B3CF24}" destId="{2F60A798-586E-4E47-B649-25F047F36835}" srcOrd="4" destOrd="0" presId="urn:microsoft.com/office/officeart/2005/8/layout/equation1"/>
    <dgm:cxn modelId="{AB91E517-F112-4A52-AF08-CE2E95E6B5F1}" type="presParOf" srcId="{688A0EC4-0F6D-4987-959D-CA5F27B3CF24}" destId="{F90D06A4-272D-4E58-B7CB-EB8C424E859B}" srcOrd="5" destOrd="0" presId="urn:microsoft.com/office/officeart/2005/8/layout/equation1"/>
    <dgm:cxn modelId="{D010658D-E5F6-4983-A1B2-31CA122A0D57}" type="presParOf" srcId="{688A0EC4-0F6D-4987-959D-CA5F27B3CF24}" destId="{41F09F99-3DCC-47E4-9188-F7D103A1F6E3}" srcOrd="6" destOrd="0" presId="urn:microsoft.com/office/officeart/2005/8/layout/equation1"/>
    <dgm:cxn modelId="{3C6341AE-0423-446F-A013-72858729AA3E}" type="presParOf" srcId="{688A0EC4-0F6D-4987-959D-CA5F27B3CF24}" destId="{F015C141-867A-4124-B290-CA1BB3474B22}" srcOrd="7" destOrd="0" presId="urn:microsoft.com/office/officeart/2005/8/layout/equation1"/>
    <dgm:cxn modelId="{2EA15DB9-4691-4655-BBAA-3AC0D32206B3}" type="presParOf" srcId="{688A0EC4-0F6D-4987-959D-CA5F27B3CF24}" destId="{2DB98FF9-EDB5-4EEE-AFA3-A57C7337F497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Порески приходи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92D05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pPr algn="r"/>
          <a:r>
            <a:rPr lang="sr-Cyrl-RS" b="1" dirty="0"/>
            <a:t>Донације и трансфери</a:t>
          </a:r>
          <a:endParaRPr lang="en-US" b="1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F0"/>
        </a:solidFill>
      </dgm:spPr>
      <dgm:t>
        <a:bodyPr/>
        <a:lstStyle/>
        <a:p>
          <a:pPr algn="just"/>
          <a:r>
            <a:rPr lang="sr-Cyrl-CS" sz="1400" b="1" i="1" dirty="0"/>
            <a:t>Донације</a:t>
          </a:r>
          <a:r>
            <a:rPr lang="sr-Cyrl-CS" sz="1400" b="1" dirty="0"/>
            <a:t> </a:t>
          </a:r>
          <a:r>
            <a:rPr lang="sr-Cyrl-CS" sz="14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dirty="0">
              <a:latin typeface="Calibri" panose="020F0502020204030204" pitchFamily="34" charset="0"/>
            </a:rPr>
            <a:t>Трансфери п</a:t>
          </a:r>
          <a:r>
            <a:rPr lang="ru-RU" altLang="en-US" sz="14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dirty="0">
              <a:latin typeface="Calibri" panose="020F0502020204030204" pitchFamily="34" charset="0"/>
            </a:rPr>
            <a:t>наменски (</a:t>
          </a:r>
          <a:r>
            <a:rPr lang="sr-Cyrl-RS" altLang="en-US" sz="14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dirty="0">
              <a:latin typeface="Calibri" panose="020F0502020204030204" pitchFamily="34" charset="0"/>
            </a:rPr>
            <a:t>ненаменски (</a:t>
          </a:r>
          <a:r>
            <a:rPr lang="sr-Cyrl-RS" altLang="en-US" sz="14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dirty="0">
              <a:latin typeface="Calibri" panose="020F0502020204030204" pitchFamily="34" charset="0"/>
            </a:rPr>
            <a:t> </a:t>
          </a:r>
          <a:r>
            <a:rPr lang="sr-Cyrl-RS" altLang="en-US" sz="1400" dirty="0">
              <a:latin typeface="Calibri" panose="020F0502020204030204" pitchFamily="34" charset="0"/>
            </a:rPr>
            <a:t>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Непорески приходи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FFC00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пенали)</a:t>
          </a:r>
          <a:endParaRPr lang="en-US" sz="1400" dirty="0"/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Примања од продаје нефинансијске имовине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rgbClr val="FFFF00"/>
        </a:solidFill>
      </dgm:spPr>
      <dgm:t>
        <a:bodyPr/>
        <a:lstStyle/>
        <a:p>
          <a:pPr algn="just"/>
          <a:r>
            <a:rPr lang="sr-Cyrl-RS" sz="14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града.</a:t>
          </a:r>
          <a:endParaRPr lang="en-US" sz="1400" dirty="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Пренета средства из ранијих година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altLang="en-US" sz="1400" dirty="0"/>
            <a:t> Представљају вишак прихода буџета града који нису потрошени у претходној  буџетској години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r-Latn-R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02385D1D-92EB-445D-B736-940004751C79}" type="pres">
      <dgm:prSet presAssocID="{0C844461-76DE-4FEA-A87D-23440AD6FC2E}" presName="bracket" presStyleLbl="parChTrans1D1" presStyleIdx="0" presStyleCnt="6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0E930D30-96BC-4D43-B65A-EE88C46DBE48}" type="pres">
      <dgm:prSet presAssocID="{E1B79EE1-1157-4302-AB0B-8FEDC81165FD}" presName="bracket" presStyleLbl="parChTrans1D1" presStyleIdx="1" presStyleCnt="6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14D1633C-A097-4A5A-8269-B04E98857E56}" type="pres">
      <dgm:prSet presAssocID="{E055884F-7426-4921-A0E5-9CA56A76B49A}" presName="bracket" presStyleLbl="parChTrans1D1" presStyleIdx="2" presStyleCnt="6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435AB433-2559-485A-A03D-C32F36288071}" type="pres">
      <dgm:prSet presAssocID="{28888755-727E-436B-B2F2-DA7896544A65}" presName="bracket" presStyleLbl="parChTrans1D1" presStyleIdx="3" presStyleCnt="6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6497CA82-45EE-4BD1-AEB4-CC3961FBFB74}" type="pres">
      <dgm:prSet presAssocID="{26EF48C7-6381-4355-B03F-DD441AE957C7}" presName="bracket" presStyleLbl="parChTrans1D1" presStyleIdx="4" presStyleCnt="6"/>
      <dgm:spPr/>
    </dgm:pt>
    <dgm:pt modelId="{CD7548DD-1E84-4DA7-B1D0-28F3E4EBFF82}" type="pres">
      <dgm:prSet presAssocID="{26EF48C7-6381-4355-B03F-DD441AE957C7}" presName="spH" presStyleCnt="0"/>
      <dgm:spPr/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7845F59F-6101-48DE-ABCC-EC5351843F5B}" type="pres">
      <dgm:prSet presAssocID="{E1AD8724-28DC-48C5-B75E-B0D1F33E6279}" presName="bracket" presStyleLbl="parChTrans1D1" presStyleIdx="5" presStyleCnt="6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</dgm:ptLst>
  <dgm:cxnLst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1D90891A-5CA6-46E0-9B94-066929D862D5}" type="presOf" srcId="{28888755-727E-436B-B2F2-DA7896544A65}" destId="{9312B733-3AEB-49F6-8245-08553BA2949B}" srcOrd="0" destOrd="0" presId="urn:diagrams.loki3.com/BracketList"/>
    <dgm:cxn modelId="{53E397A2-7CAD-4A4C-ABDE-885D92961EB2}" type="presOf" srcId="{FE2BA0E8-81AC-463B-B498-EF464F5BCE06}" destId="{9893D59A-7FEC-486D-89C4-D28135F6121C}" srcOrd="0" destOrd="0" presId="urn:diagrams.loki3.com/BracketList"/>
    <dgm:cxn modelId="{F65CBA75-45F4-4C8A-8772-278962ADE0CE}" type="presOf" srcId="{E055884F-7426-4921-A0E5-9CA56A76B49A}" destId="{CCB8139E-CA19-491D-9FCD-6BF28923C72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F06063E2-D018-4F42-A342-274E0902DE34}" type="presOf" srcId="{A22D28D0-C0EE-4FAC-9411-A8A4995FB17B}" destId="{B43D6F8D-5103-4DCA-8971-053A6B7A987B}" srcOrd="0" destOrd="0" presId="urn:diagrams.loki3.com/BracketList"/>
    <dgm:cxn modelId="{DD617B54-39C2-497E-9D94-251C9FAD9A35}" type="presOf" srcId="{0C844461-76DE-4FEA-A87D-23440AD6FC2E}" destId="{C6144CDB-22C1-4337-9F95-C3A522A707D1}" srcOrd="0" destOrd="0" presId="urn:diagrams.loki3.com/BracketList"/>
    <dgm:cxn modelId="{E9154DB6-8B71-4C47-A778-19BA49538396}" type="presOf" srcId="{92FD0664-EE76-4121-BE7B-68FC1EE5F4D7}" destId="{C6BA9D27-2D60-4BA7-98A9-E18E57FDB6CB}" srcOrd="0" destOrd="0" presId="urn:diagrams.loki3.com/BracketList"/>
    <dgm:cxn modelId="{28FEEFA5-6DE3-40CA-B954-F6DBC6F9FAD9}" type="presOf" srcId="{26EF48C7-6381-4355-B03F-DD441AE957C7}" destId="{EFAACCF6-3A6A-4536-89B0-F0A7C44F6BE1}" srcOrd="0" destOrd="0" presId="urn:diagrams.loki3.com/BracketList"/>
    <dgm:cxn modelId="{1021894C-289A-4B28-BA0D-6767C27230B8}" type="presOf" srcId="{D45E583C-4AAD-40D2-9D24-9A0A68141567}" destId="{7BB6658A-32E0-42C7-B82A-240BF45CF27D}" srcOrd="0" destOrd="0" presId="urn:diagrams.loki3.com/BracketList"/>
    <dgm:cxn modelId="{F0833111-710A-438D-8DAD-39E1E37FCCA2}" type="presOf" srcId="{E1AD8724-28DC-48C5-B75E-B0D1F33E6279}" destId="{939B76D1-BB33-4E50-9ECD-839FB5787B95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B07D637A-714A-406B-993E-0E5A5B39956B}" type="presOf" srcId="{E1B79EE1-1157-4302-AB0B-8FEDC81165FD}" destId="{F40D94EA-52E0-4740-A924-EAF350BDF213}" srcOrd="0" destOrd="0" presId="urn:diagrams.loki3.com/BracketList"/>
    <dgm:cxn modelId="{39B6D187-F738-494F-864B-824768F311FC}" type="presOf" srcId="{6B14159D-5902-471E-9F91-CEA86CA18597}" destId="{FFFD7BD8-195B-4FA4-9414-4F4C582F5570}" srcOrd="0" destOrd="0" presId="urn:diagrams.loki3.com/BracketList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87FAF999-9E08-4A6A-A6D7-11D7E30AC118}" type="presOf" srcId="{EEA47F19-311D-44B3-AAA4-35C98BD4844B}" destId="{EFEB1020-9C17-48DC-BBE0-54FA743F9F75}" srcOrd="0" destOrd="0" presId="urn:diagrams.loki3.com/BracketList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AB42D7A7-653E-47B5-9F42-6E7309322647}" type="presParOf" srcId="{EFEB1020-9C17-48DC-BBE0-54FA743F9F75}" destId="{98695426-23ED-40C0-90A1-2BB445DEBC64}" srcOrd="0" destOrd="0" presId="urn:diagrams.loki3.com/BracketList"/>
    <dgm:cxn modelId="{88359D50-1F2C-4547-ACE7-4937D5FD3348}" type="presParOf" srcId="{98695426-23ED-40C0-90A1-2BB445DEBC64}" destId="{C6144CDB-22C1-4337-9F95-C3A522A707D1}" srcOrd="0" destOrd="0" presId="urn:diagrams.loki3.com/BracketList"/>
    <dgm:cxn modelId="{56E45241-B190-4DE5-A94F-DBDE133CC0A6}" type="presParOf" srcId="{98695426-23ED-40C0-90A1-2BB445DEBC64}" destId="{02385D1D-92EB-445D-B736-940004751C79}" srcOrd="1" destOrd="0" presId="urn:diagrams.loki3.com/BracketList"/>
    <dgm:cxn modelId="{2931D4A6-7CE4-4574-8F38-13B1A85E814A}" type="presParOf" srcId="{98695426-23ED-40C0-90A1-2BB445DEBC64}" destId="{99D36636-E395-439F-A79A-29C0BFB6F7E4}" srcOrd="2" destOrd="0" presId="urn:diagrams.loki3.com/BracketList"/>
    <dgm:cxn modelId="{62613B9E-02C6-448F-8B3E-664ACF54EAF2}" type="presParOf" srcId="{98695426-23ED-40C0-90A1-2BB445DEBC64}" destId="{7BB6658A-32E0-42C7-B82A-240BF45CF27D}" srcOrd="3" destOrd="0" presId="urn:diagrams.loki3.com/BracketList"/>
    <dgm:cxn modelId="{1332BA43-D1F0-4534-AEF5-567EDB0DAA27}" type="presParOf" srcId="{EFEB1020-9C17-48DC-BBE0-54FA743F9F75}" destId="{5B3CB043-7A92-47E9-A4C4-39EC715F2552}" srcOrd="1" destOrd="0" presId="urn:diagrams.loki3.com/BracketList"/>
    <dgm:cxn modelId="{6F0DEA31-053D-4757-A3F1-C4AED257CE3B}" type="presParOf" srcId="{EFEB1020-9C17-48DC-BBE0-54FA743F9F75}" destId="{D9DF5E9A-39D4-44B7-A326-58B07A05D91E}" srcOrd="2" destOrd="0" presId="urn:diagrams.loki3.com/BracketList"/>
    <dgm:cxn modelId="{B1760F33-1DBF-4C9E-B44B-A6A107201CF0}" type="presParOf" srcId="{D9DF5E9A-39D4-44B7-A326-58B07A05D91E}" destId="{F40D94EA-52E0-4740-A924-EAF350BDF213}" srcOrd="0" destOrd="0" presId="urn:diagrams.loki3.com/BracketList"/>
    <dgm:cxn modelId="{E05D97EB-C4AC-4587-8803-EB26112029DC}" type="presParOf" srcId="{D9DF5E9A-39D4-44B7-A326-58B07A05D91E}" destId="{0E930D30-96BC-4D43-B65A-EE88C46DBE48}" srcOrd="1" destOrd="0" presId="urn:diagrams.loki3.com/BracketList"/>
    <dgm:cxn modelId="{DC4347B1-A070-4871-882A-8CD1ECF27540}" type="presParOf" srcId="{D9DF5E9A-39D4-44B7-A326-58B07A05D91E}" destId="{5831BF15-ED1F-4BD5-857B-18B8E573D9AB}" srcOrd="2" destOrd="0" presId="urn:diagrams.loki3.com/BracketList"/>
    <dgm:cxn modelId="{1E7448D8-C1E4-4B4D-8E3F-4EC6D422CA39}" type="presParOf" srcId="{D9DF5E9A-39D4-44B7-A326-58B07A05D91E}" destId="{C6BA9D27-2D60-4BA7-98A9-E18E57FDB6CB}" srcOrd="3" destOrd="0" presId="urn:diagrams.loki3.com/BracketList"/>
    <dgm:cxn modelId="{E9969BE0-22D4-47FD-AB4E-56E157AAFF3C}" type="presParOf" srcId="{EFEB1020-9C17-48DC-BBE0-54FA743F9F75}" destId="{5A002753-9FCA-4DC5-B8A6-1F7632BDDE58}" srcOrd="3" destOrd="0" presId="urn:diagrams.loki3.com/BracketList"/>
    <dgm:cxn modelId="{F5BAC381-EF18-4D17-A7FC-E82827E25D28}" type="presParOf" srcId="{EFEB1020-9C17-48DC-BBE0-54FA743F9F75}" destId="{9709DCCB-B8A8-47BC-A303-F9EC41DA889E}" srcOrd="4" destOrd="0" presId="urn:diagrams.loki3.com/BracketList"/>
    <dgm:cxn modelId="{86619517-933C-42D8-9489-6FCEC01DD220}" type="presParOf" srcId="{9709DCCB-B8A8-47BC-A303-F9EC41DA889E}" destId="{CCB8139E-CA19-491D-9FCD-6BF28923C725}" srcOrd="0" destOrd="0" presId="urn:diagrams.loki3.com/BracketList"/>
    <dgm:cxn modelId="{02F0F7C4-2988-4AF9-BF04-64F0EE634B90}" type="presParOf" srcId="{9709DCCB-B8A8-47BC-A303-F9EC41DA889E}" destId="{14D1633C-A097-4A5A-8269-B04E98857E56}" srcOrd="1" destOrd="0" presId="urn:diagrams.loki3.com/BracketList"/>
    <dgm:cxn modelId="{FEBBB89A-3DC9-4361-99FA-2638888193E6}" type="presParOf" srcId="{9709DCCB-B8A8-47BC-A303-F9EC41DA889E}" destId="{82B38D6F-2AA7-4339-A71D-28AA55699178}" srcOrd="2" destOrd="0" presId="urn:diagrams.loki3.com/BracketList"/>
    <dgm:cxn modelId="{13739E10-8EFE-4740-BDD6-C65738E97814}" type="presParOf" srcId="{9709DCCB-B8A8-47BC-A303-F9EC41DA889E}" destId="{FFFD7BD8-195B-4FA4-9414-4F4C582F5570}" srcOrd="3" destOrd="0" presId="urn:diagrams.loki3.com/BracketList"/>
    <dgm:cxn modelId="{41663860-8DE3-4FD4-8980-1FEBADA3B6B3}" type="presParOf" srcId="{EFEB1020-9C17-48DC-BBE0-54FA743F9F75}" destId="{D3A122A3-FC4C-4845-B4FF-0E74CF3D50D3}" srcOrd="5" destOrd="0" presId="urn:diagrams.loki3.com/BracketList"/>
    <dgm:cxn modelId="{AC162940-BA85-4CC1-8E11-F867C7B5704E}" type="presParOf" srcId="{EFEB1020-9C17-48DC-BBE0-54FA743F9F75}" destId="{CCB5FDA4-BEC8-4CA1-835A-2A3BEEBEC456}" srcOrd="6" destOrd="0" presId="urn:diagrams.loki3.com/BracketList"/>
    <dgm:cxn modelId="{E46BC4CC-A39A-4D98-8BAA-FCFC538FA5A8}" type="presParOf" srcId="{CCB5FDA4-BEC8-4CA1-835A-2A3BEEBEC456}" destId="{9312B733-3AEB-49F6-8245-08553BA2949B}" srcOrd="0" destOrd="0" presId="urn:diagrams.loki3.com/BracketList"/>
    <dgm:cxn modelId="{CB5D7538-FD50-4393-8217-84EC1FA41A65}" type="presParOf" srcId="{CCB5FDA4-BEC8-4CA1-835A-2A3BEEBEC456}" destId="{435AB433-2559-485A-A03D-C32F36288071}" srcOrd="1" destOrd="0" presId="urn:diagrams.loki3.com/BracketList"/>
    <dgm:cxn modelId="{A5F4C2C0-2AD0-4D9C-9722-B687CB19AED5}" type="presParOf" srcId="{CCB5FDA4-BEC8-4CA1-835A-2A3BEEBEC456}" destId="{C13B9160-72D5-46E0-A1C0-91E8634DFAE2}" srcOrd="2" destOrd="0" presId="urn:diagrams.loki3.com/BracketList"/>
    <dgm:cxn modelId="{7A26CC70-3B05-4550-B48E-AA9179FBA0D8}" type="presParOf" srcId="{CCB5FDA4-BEC8-4CA1-835A-2A3BEEBEC456}" destId="{9893D59A-7FEC-486D-89C4-D28135F6121C}" srcOrd="3" destOrd="0" presId="urn:diagrams.loki3.com/BracketList"/>
    <dgm:cxn modelId="{09210F02-D189-4C6E-BB0B-13D5D35D29D6}" type="presParOf" srcId="{EFEB1020-9C17-48DC-BBE0-54FA743F9F75}" destId="{A421D242-ABBF-45EB-97FD-83930430328F}" srcOrd="7" destOrd="0" presId="urn:diagrams.loki3.com/BracketList"/>
    <dgm:cxn modelId="{BF9B1FA8-C6F8-417C-9283-F4B7F3F4EF70}" type="presParOf" srcId="{EFEB1020-9C17-48DC-BBE0-54FA743F9F75}" destId="{F0DED400-B200-4EA2-AB34-CCFF58E07A6E}" srcOrd="8" destOrd="0" presId="urn:diagrams.loki3.com/BracketList"/>
    <dgm:cxn modelId="{E345153F-C919-4567-BC59-069A2E963EE9}" type="presParOf" srcId="{F0DED400-B200-4EA2-AB34-CCFF58E07A6E}" destId="{EFAACCF6-3A6A-4536-89B0-F0A7C44F6BE1}" srcOrd="0" destOrd="0" presId="urn:diagrams.loki3.com/BracketList"/>
    <dgm:cxn modelId="{19F0349F-94B2-48EF-9CB1-A53AF6DFB3E3}" type="presParOf" srcId="{F0DED400-B200-4EA2-AB34-CCFF58E07A6E}" destId="{6497CA82-45EE-4BD1-AEB4-CC3961FBFB74}" srcOrd="1" destOrd="0" presId="urn:diagrams.loki3.com/BracketList"/>
    <dgm:cxn modelId="{BDC27EB9-8B7C-4816-8A7F-E481DA678E0A}" type="presParOf" srcId="{F0DED400-B200-4EA2-AB34-CCFF58E07A6E}" destId="{CD7548DD-1E84-4DA7-B1D0-28F3E4EBFF82}" srcOrd="2" destOrd="0" presId="urn:diagrams.loki3.com/BracketList"/>
    <dgm:cxn modelId="{ABE5130E-CE17-45B1-8A81-C0E4C5D4AA9D}" type="presParOf" srcId="{EFEB1020-9C17-48DC-BBE0-54FA743F9F75}" destId="{569EA799-9807-4770-B698-79D3EF79120B}" srcOrd="9" destOrd="0" presId="urn:diagrams.loki3.com/BracketList"/>
    <dgm:cxn modelId="{C3FF0216-0C3D-49E3-97BA-BD3CECD08547}" type="presParOf" srcId="{EFEB1020-9C17-48DC-BBE0-54FA743F9F75}" destId="{2B991069-479A-498A-AF83-5B33CD9F12C6}" srcOrd="10" destOrd="0" presId="urn:diagrams.loki3.com/BracketList"/>
    <dgm:cxn modelId="{2C9BD979-B402-42D4-9CC8-2BC1BD98FC71}" type="presParOf" srcId="{2B991069-479A-498A-AF83-5B33CD9F12C6}" destId="{939B76D1-BB33-4E50-9ECD-839FB5787B95}" srcOrd="0" destOrd="0" presId="urn:diagrams.loki3.com/BracketList"/>
    <dgm:cxn modelId="{060B9C99-62E4-4DB3-A4C2-3B4F7EB8EA0E}" type="presParOf" srcId="{2B991069-479A-498A-AF83-5B33CD9F12C6}" destId="{7845F59F-6101-48DE-ABCC-EC5351843F5B}" srcOrd="1" destOrd="0" presId="urn:diagrams.loki3.com/BracketList"/>
    <dgm:cxn modelId="{A6CBCD60-0B97-4541-81C0-E2BA7C5B3668}" type="presParOf" srcId="{2B991069-479A-498A-AF83-5B33CD9F12C6}" destId="{8DC06B04-AA78-4007-96F1-AC66800E204E}" srcOrd="2" destOrd="0" presId="urn:diagrams.loki3.com/BracketList"/>
    <dgm:cxn modelId="{1BB5E12F-D959-4CAD-8C9A-57D3AA29A1E3}" type="presParOf" srcId="{2B991069-479A-498A-AF83-5B33CD9F12C6}" destId="{B43D6F8D-5103-4DCA-8971-053A6B7A987B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1C1FF8-D24B-462D-B13F-4086A7342655}" type="doc">
      <dgm:prSet loTypeId="urn:microsoft.com/office/officeart/2005/8/layout/radial3" loCatId="cycle" qsTypeId="urn:microsoft.com/office/officeart/2005/8/quickstyle/simple5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43275D6C-D470-4E2E-96F8-239EECE5D634}">
      <dgm:prSet phldrT="[Text]"/>
      <dgm:spPr/>
      <dgm:t>
        <a:bodyPr/>
        <a:lstStyle/>
        <a:p>
          <a:pPr algn="ctr"/>
          <a:r>
            <a:rPr lang="sr-Cyrl-RS" dirty="0"/>
            <a:t>Укупни буџетски приходи и примања  </a:t>
          </a:r>
          <a:r>
            <a:rPr lang="sr-Cyrl-RS" dirty="0" smtClean="0">
              <a:solidFill>
                <a:schemeClr val="tx1"/>
              </a:solidFill>
            </a:rPr>
            <a:t>10.838.127.000 </a:t>
          </a:r>
          <a:r>
            <a:rPr lang="sr-Cyrl-RS" dirty="0">
              <a:solidFill>
                <a:schemeClr val="tx1"/>
              </a:solidFill>
            </a:rPr>
            <a:t>динара</a:t>
          </a:r>
          <a:endParaRPr lang="en-US" dirty="0">
            <a:solidFill>
              <a:schemeClr val="tx1"/>
            </a:solidFill>
          </a:endParaRPr>
        </a:p>
      </dgm:t>
    </dgm:pt>
    <dgm:pt modelId="{C3508CD6-4178-4856-A1A5-59121457A236}" type="par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5344238D-D1B6-460D-9BE4-114CABEA8131}" type="sib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DB1A1606-130D-4B45-9553-0A0B804495DF}">
      <dgm:prSet phldrT="[Text]"/>
      <dgm:spPr/>
      <dgm:t>
        <a:bodyPr/>
        <a:lstStyle/>
        <a:p>
          <a:pPr algn="ctr"/>
          <a:r>
            <a:rPr lang="sr-Cyrl-RS" dirty="0"/>
            <a:t>Приходи од  пореза  </a:t>
          </a:r>
          <a:r>
            <a:rPr lang="sr-Cyrl-RS" dirty="0" smtClean="0">
              <a:solidFill>
                <a:schemeClr val="tx1"/>
              </a:solidFill>
            </a:rPr>
            <a:t>7.562.864.000     </a:t>
          </a:r>
          <a:r>
            <a:rPr lang="sr-Cyrl-RS" dirty="0">
              <a:solidFill>
                <a:schemeClr val="tx1"/>
              </a:solidFill>
            </a:rPr>
            <a:t>д</a:t>
          </a:r>
          <a:r>
            <a:rPr lang="sr-Cyrl-RS" dirty="0"/>
            <a:t>инара</a:t>
          </a:r>
          <a:endParaRPr lang="en-US" dirty="0"/>
        </a:p>
      </dgm:t>
    </dgm:pt>
    <dgm:pt modelId="{E71C9696-7619-4519-B8E6-F2196E95C10E}" type="par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411BF947-09C5-4608-92FF-81B3B11A697B}" type="sib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AEA7499A-114B-4146-9776-CDD8ACEC6B39}">
      <dgm:prSet phldrT="[Text]"/>
      <dgm:spPr/>
      <dgm:t>
        <a:bodyPr/>
        <a:lstStyle/>
        <a:p>
          <a:pPr algn="ctr"/>
          <a:r>
            <a:rPr lang="sr-Cyrl-RS" dirty="0" smtClean="0"/>
            <a:t>Донације и трансфери  00</a:t>
          </a:r>
          <a:r>
            <a:rPr lang="sr-Latn-RS" dirty="0" smtClean="0">
              <a:solidFill>
                <a:srgbClr val="FF0000"/>
              </a:solidFill>
            </a:rPr>
            <a:t> </a:t>
          </a:r>
          <a:r>
            <a:rPr lang="sr-Cyrl-RS" dirty="0" smtClean="0"/>
            <a:t>динара 693.723.000</a:t>
          </a:r>
          <a:endParaRPr lang="en-US" dirty="0"/>
        </a:p>
      </dgm:t>
    </dgm:pt>
    <dgm:pt modelId="{3756029C-568E-4504-8660-3DE9F861C604}" type="par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FB33CDA3-B14A-45E1-8720-9AFFB02CF5C0}" type="sib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BF71EFAE-EC9F-46E9-BD2A-1686637595DA}">
      <dgm:prSet phldrT="[Text]"/>
      <dgm:spPr/>
      <dgm:t>
        <a:bodyPr/>
        <a:lstStyle/>
        <a:p>
          <a:pPr algn="ctr"/>
          <a:r>
            <a:rPr lang="sr-Cyrl-RS" dirty="0"/>
            <a:t>Други приходи  </a:t>
          </a:r>
          <a:r>
            <a:rPr lang="sr-Cyrl-RS" dirty="0" smtClean="0">
              <a:solidFill>
                <a:schemeClr val="tx1"/>
              </a:solidFill>
            </a:rPr>
            <a:t>1.521.608.000 </a:t>
          </a:r>
          <a:r>
            <a:rPr lang="sr-Cyrl-RS" dirty="0" smtClean="0"/>
            <a:t>динара</a:t>
          </a:r>
          <a:endParaRPr lang="en-US" dirty="0"/>
        </a:p>
      </dgm:t>
    </dgm:pt>
    <dgm:pt modelId="{C16FE7E0-0CCD-40DA-AE7B-F518D75734AD}" type="par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83F53DA1-8C67-4AF5-A20A-9CEC6105D842}" type="sib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40EF3D92-C4CB-4CBC-8AED-087234C53764}">
      <dgm:prSet phldrT="[Text]"/>
      <dgm:spPr/>
      <dgm:t>
        <a:bodyPr/>
        <a:lstStyle/>
        <a:p>
          <a:pPr algn="ctr"/>
          <a:r>
            <a:rPr lang="sr-Cyrl-RS" dirty="0"/>
            <a:t>Примања од продаје нефинансијске имовине  </a:t>
          </a:r>
          <a:r>
            <a:rPr lang="sr-Cyrl-RS" dirty="0" smtClean="0"/>
            <a:t>954</a:t>
          </a:r>
          <a:r>
            <a:rPr lang="sr-Cyrl-RS" dirty="0" smtClean="0">
              <a:solidFill>
                <a:schemeClr val="tx1"/>
              </a:solidFill>
            </a:rPr>
            <a:t>.932.000 </a:t>
          </a:r>
          <a:r>
            <a:rPr lang="sr-Cyrl-RS" dirty="0" smtClean="0"/>
            <a:t>динара</a:t>
          </a:r>
          <a:endParaRPr lang="en-US" dirty="0"/>
        </a:p>
      </dgm:t>
    </dgm:pt>
    <dgm:pt modelId="{4FA9126D-361B-4DA5-854C-1DB4EE314D93}" type="par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DCC66F39-0032-4915-A732-5C415659FF68}" type="sib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920F0D4F-6C4C-4BE8-9363-F48FBF034871}">
      <dgm:prSet phldrT="[Text]"/>
      <dgm:spPr/>
      <dgm:t>
        <a:bodyPr/>
        <a:lstStyle/>
        <a:p>
          <a:pPr algn="ctr"/>
          <a:r>
            <a:rPr lang="sr-Cyrl-RS" dirty="0"/>
            <a:t>Примања од продаје </a:t>
          </a:r>
          <a:r>
            <a:rPr lang="sr-Cyrl-RS" dirty="0" smtClean="0"/>
            <a:t>финасијске </a:t>
          </a:r>
          <a:r>
            <a:rPr lang="sr-Cyrl-RS" dirty="0"/>
            <a:t>имовине  </a:t>
          </a:r>
          <a:r>
            <a:rPr lang="sr-Cyrl-RS" dirty="0" smtClean="0">
              <a:solidFill>
                <a:srgbClr val="FF0000"/>
              </a:solidFill>
            </a:rPr>
            <a:t>0 </a:t>
          </a:r>
          <a:r>
            <a:rPr lang="sr-Cyrl-RS" dirty="0" smtClean="0"/>
            <a:t>динара</a:t>
          </a:r>
          <a:endParaRPr lang="en-US" dirty="0"/>
        </a:p>
      </dgm:t>
    </dgm:pt>
    <dgm:pt modelId="{43AA7920-B602-4336-8E46-A663A1629DDB}" type="par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5F9FEDD2-AAF1-4278-94C9-B59264FA9EB9}" type="sib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15426A40-9AD2-4153-8230-E20BC4B11534}">
      <dgm:prSet phldrT="[Text]" custT="1"/>
      <dgm:spPr/>
      <dgm:t>
        <a:bodyPr/>
        <a:lstStyle/>
        <a:p>
          <a:pPr algn="ctr"/>
          <a:r>
            <a:rPr lang="sr-Cyrl-RS" sz="1000" dirty="0"/>
            <a:t>Пренета средства из ранијих година</a:t>
          </a:r>
          <a:r>
            <a:rPr lang="sr-Latn-RS" sz="1000" dirty="0"/>
            <a:t> </a:t>
          </a:r>
          <a:r>
            <a:rPr lang="sr-Cyrl-RS" sz="1000" dirty="0" smtClean="0"/>
            <a:t>105.000.000 </a:t>
          </a:r>
          <a:r>
            <a:rPr lang="sr-Latn-RS" sz="1000" dirty="0" smtClean="0"/>
            <a:t> </a:t>
          </a:r>
          <a:r>
            <a:rPr lang="sr-Cyrl-RS" sz="1000" dirty="0"/>
            <a:t>динара</a:t>
          </a:r>
          <a:endParaRPr lang="en-US" sz="1000" dirty="0"/>
        </a:p>
      </dgm:t>
    </dgm:pt>
    <dgm:pt modelId="{A1307EAF-2414-4AFE-BE82-97C79333BAA9}" type="par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869B992E-498B-4FBD-AA48-03E5171031C9}" type="sib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E6763EE5-8DA4-47FB-A886-915FA197CAD0}" type="pres">
      <dgm:prSet presAssocID="{691C1FF8-D24B-462D-B13F-4086A734265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sr-Latn-RS"/>
        </a:p>
      </dgm:t>
    </dgm:pt>
    <dgm:pt modelId="{1FB746E2-D736-4446-8093-C865FE09A112}" type="pres">
      <dgm:prSet presAssocID="{691C1FF8-D24B-462D-B13F-4086A7342655}" presName="radial" presStyleCnt="0">
        <dgm:presLayoutVars>
          <dgm:animLvl val="ctr"/>
        </dgm:presLayoutVars>
      </dgm:prSet>
      <dgm:spPr/>
    </dgm:pt>
    <dgm:pt modelId="{AFBC9C78-4E8A-498B-ACC1-DC2EFA6E3D36}" type="pres">
      <dgm:prSet presAssocID="{43275D6C-D470-4E2E-96F8-239EECE5D634}" presName="centerShape" presStyleLbl="vennNode1" presStyleIdx="0" presStyleCnt="7"/>
      <dgm:spPr/>
      <dgm:t>
        <a:bodyPr/>
        <a:lstStyle/>
        <a:p>
          <a:endParaRPr lang="sr-Latn-RS"/>
        </a:p>
      </dgm:t>
    </dgm:pt>
    <dgm:pt modelId="{63432802-399F-407F-AC10-7219543A0326}" type="pres">
      <dgm:prSet presAssocID="{DB1A1606-130D-4B45-9553-0A0B804495DF}" presName="node" presStyleLbl="vennNode1" presStyleIdx="1" presStyleCnt="7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449BFEB2-6844-4A2C-8DC2-780280CBA079}" type="pres">
      <dgm:prSet presAssocID="{AEA7499A-114B-4146-9776-CDD8ACEC6B39}" presName="node" presStyleLbl="vennNode1" presStyleIdx="2" presStyleCnt="7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9DDE88A7-5745-4E4F-A7A8-F71A4DA0D5F2}" type="pres">
      <dgm:prSet presAssocID="{BF71EFAE-EC9F-46E9-BD2A-1686637595DA}" presName="node" presStyleLbl="vennNode1" presStyleIdx="3" presStyleCnt="7" custRadScaleRad="100226" custRadScaleInc="-1012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72DE4213-15E1-4436-8045-C055E8A54EDE}" type="pres">
      <dgm:prSet presAssocID="{40EF3D92-C4CB-4CBC-8AED-087234C53764}" presName="node" presStyleLbl="vennNode1" presStyleIdx="4" presStyleCnt="7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91CFC9CD-FF79-40EF-A271-A8DBB0423AC2}" type="pres">
      <dgm:prSet presAssocID="{920F0D4F-6C4C-4BE8-9363-F48FBF034871}" presName="node" presStyleLbl="vennNode1" presStyleIdx="5" presStyleCnt="7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FC69A2CE-A671-47B5-8CD8-544465E52E9C}" type="pres">
      <dgm:prSet presAssocID="{15426A40-9AD2-4153-8230-E20BC4B11534}" presName="node" presStyleLbl="vennNode1" presStyleIdx="6" presStyleCnt="7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</dgm:ptLst>
  <dgm:cxnLst>
    <dgm:cxn modelId="{705D8BCA-A875-424B-917F-D801608B9607}" srcId="{43275D6C-D470-4E2E-96F8-239EECE5D634}" destId="{920F0D4F-6C4C-4BE8-9363-F48FBF034871}" srcOrd="4" destOrd="0" parTransId="{43AA7920-B602-4336-8E46-A663A1629DDB}" sibTransId="{5F9FEDD2-AAF1-4278-94C9-B59264FA9EB9}"/>
    <dgm:cxn modelId="{0158AF33-44F2-4B5B-9A2D-EF764C6F8FA7}" type="presOf" srcId="{43275D6C-D470-4E2E-96F8-239EECE5D634}" destId="{AFBC9C78-4E8A-498B-ACC1-DC2EFA6E3D36}" srcOrd="0" destOrd="0" presId="urn:microsoft.com/office/officeart/2005/8/layout/radial3"/>
    <dgm:cxn modelId="{17C219EB-BA52-4ACD-90B7-4953F60BBD77}" type="presOf" srcId="{DB1A1606-130D-4B45-9553-0A0B804495DF}" destId="{63432802-399F-407F-AC10-7219543A0326}" srcOrd="0" destOrd="0" presId="urn:microsoft.com/office/officeart/2005/8/layout/radial3"/>
    <dgm:cxn modelId="{A8EA5165-9419-4BAD-BDB3-9194338DFA99}" type="presOf" srcId="{920F0D4F-6C4C-4BE8-9363-F48FBF034871}" destId="{91CFC9CD-FF79-40EF-A271-A8DBB0423AC2}" srcOrd="0" destOrd="0" presId="urn:microsoft.com/office/officeart/2005/8/layout/radial3"/>
    <dgm:cxn modelId="{0AC9C91C-155D-46F0-9E26-33B93E5E0E08}" srcId="{691C1FF8-D24B-462D-B13F-4086A7342655}" destId="{43275D6C-D470-4E2E-96F8-239EECE5D634}" srcOrd="0" destOrd="0" parTransId="{C3508CD6-4178-4856-A1A5-59121457A236}" sibTransId="{5344238D-D1B6-460D-9BE4-114CABEA8131}"/>
    <dgm:cxn modelId="{8DDA3E00-731C-4A18-9115-B59AF995D68E}" srcId="{43275D6C-D470-4E2E-96F8-239EECE5D634}" destId="{DB1A1606-130D-4B45-9553-0A0B804495DF}" srcOrd="0" destOrd="0" parTransId="{E71C9696-7619-4519-B8E6-F2196E95C10E}" sibTransId="{411BF947-09C5-4608-92FF-81B3B11A697B}"/>
    <dgm:cxn modelId="{72EA3587-932B-4810-997C-DB062E3570AF}" srcId="{43275D6C-D470-4E2E-96F8-239EECE5D634}" destId="{AEA7499A-114B-4146-9776-CDD8ACEC6B39}" srcOrd="1" destOrd="0" parTransId="{3756029C-568E-4504-8660-3DE9F861C604}" sibTransId="{FB33CDA3-B14A-45E1-8720-9AFFB02CF5C0}"/>
    <dgm:cxn modelId="{09B198C8-E6EF-4BF2-B04A-98A7D3B82C52}" srcId="{43275D6C-D470-4E2E-96F8-239EECE5D634}" destId="{15426A40-9AD2-4153-8230-E20BC4B11534}" srcOrd="5" destOrd="0" parTransId="{A1307EAF-2414-4AFE-BE82-97C79333BAA9}" sibTransId="{869B992E-498B-4FBD-AA48-03E5171031C9}"/>
    <dgm:cxn modelId="{E2DFF5B8-BF65-4C45-989F-3918B0A358B8}" type="presOf" srcId="{AEA7499A-114B-4146-9776-CDD8ACEC6B39}" destId="{449BFEB2-6844-4A2C-8DC2-780280CBA079}" srcOrd="0" destOrd="0" presId="urn:microsoft.com/office/officeart/2005/8/layout/radial3"/>
    <dgm:cxn modelId="{71DAB0A2-EB40-4D3D-B8DB-E2D95275BF4D}" type="presOf" srcId="{BF71EFAE-EC9F-46E9-BD2A-1686637595DA}" destId="{9DDE88A7-5745-4E4F-A7A8-F71A4DA0D5F2}" srcOrd="0" destOrd="0" presId="urn:microsoft.com/office/officeart/2005/8/layout/radial3"/>
    <dgm:cxn modelId="{EEFECEAF-8E1A-45C3-BE53-B4856566F42A}" type="presOf" srcId="{691C1FF8-D24B-462D-B13F-4086A7342655}" destId="{E6763EE5-8DA4-47FB-A886-915FA197CAD0}" srcOrd="0" destOrd="0" presId="urn:microsoft.com/office/officeart/2005/8/layout/radial3"/>
    <dgm:cxn modelId="{352C831E-5F27-4CEA-B329-F961BC5C1E53}" srcId="{43275D6C-D470-4E2E-96F8-239EECE5D634}" destId="{40EF3D92-C4CB-4CBC-8AED-087234C53764}" srcOrd="3" destOrd="0" parTransId="{4FA9126D-361B-4DA5-854C-1DB4EE314D93}" sibTransId="{DCC66F39-0032-4915-A732-5C415659FF68}"/>
    <dgm:cxn modelId="{59AD7A56-E922-42AB-9AFA-2F0A33B73EFB}" type="presOf" srcId="{40EF3D92-C4CB-4CBC-8AED-087234C53764}" destId="{72DE4213-15E1-4436-8045-C055E8A54EDE}" srcOrd="0" destOrd="0" presId="urn:microsoft.com/office/officeart/2005/8/layout/radial3"/>
    <dgm:cxn modelId="{FD5DAB64-48D5-432F-938D-E1F3721358B9}" type="presOf" srcId="{15426A40-9AD2-4153-8230-E20BC4B11534}" destId="{FC69A2CE-A671-47B5-8CD8-544465E52E9C}" srcOrd="0" destOrd="0" presId="urn:microsoft.com/office/officeart/2005/8/layout/radial3"/>
    <dgm:cxn modelId="{E91D5090-0D92-42B7-9D4F-F91AB585D7A9}" srcId="{43275D6C-D470-4E2E-96F8-239EECE5D634}" destId="{BF71EFAE-EC9F-46E9-BD2A-1686637595DA}" srcOrd="2" destOrd="0" parTransId="{C16FE7E0-0CCD-40DA-AE7B-F518D75734AD}" sibTransId="{83F53DA1-8C67-4AF5-A20A-9CEC6105D842}"/>
    <dgm:cxn modelId="{87C48BEA-C374-4C9C-B902-0115BE738B0E}" type="presParOf" srcId="{E6763EE5-8DA4-47FB-A886-915FA197CAD0}" destId="{1FB746E2-D736-4446-8093-C865FE09A112}" srcOrd="0" destOrd="0" presId="urn:microsoft.com/office/officeart/2005/8/layout/radial3"/>
    <dgm:cxn modelId="{0BE599D3-AC33-4BB1-B65F-67057E9F0439}" type="presParOf" srcId="{1FB746E2-D736-4446-8093-C865FE09A112}" destId="{AFBC9C78-4E8A-498B-ACC1-DC2EFA6E3D36}" srcOrd="0" destOrd="0" presId="urn:microsoft.com/office/officeart/2005/8/layout/radial3"/>
    <dgm:cxn modelId="{3112FEE1-FC72-43DD-89AB-500CF1B7F756}" type="presParOf" srcId="{1FB746E2-D736-4446-8093-C865FE09A112}" destId="{63432802-399F-407F-AC10-7219543A0326}" srcOrd="1" destOrd="0" presId="urn:microsoft.com/office/officeart/2005/8/layout/radial3"/>
    <dgm:cxn modelId="{60CC9D71-A974-41EE-B9EF-0513EF55550C}" type="presParOf" srcId="{1FB746E2-D736-4446-8093-C865FE09A112}" destId="{449BFEB2-6844-4A2C-8DC2-780280CBA079}" srcOrd="2" destOrd="0" presId="urn:microsoft.com/office/officeart/2005/8/layout/radial3"/>
    <dgm:cxn modelId="{9B76058B-03D0-477D-ADAF-69F9BA416969}" type="presParOf" srcId="{1FB746E2-D736-4446-8093-C865FE09A112}" destId="{9DDE88A7-5745-4E4F-A7A8-F71A4DA0D5F2}" srcOrd="3" destOrd="0" presId="urn:microsoft.com/office/officeart/2005/8/layout/radial3"/>
    <dgm:cxn modelId="{BBA494C5-DF7A-463A-A778-D7424FE42FD1}" type="presParOf" srcId="{1FB746E2-D736-4446-8093-C865FE09A112}" destId="{72DE4213-15E1-4436-8045-C055E8A54EDE}" srcOrd="4" destOrd="0" presId="urn:microsoft.com/office/officeart/2005/8/layout/radial3"/>
    <dgm:cxn modelId="{829D5A23-E7C8-4F2F-BBF0-A05AEF87B1F3}" type="presParOf" srcId="{1FB746E2-D736-4446-8093-C865FE09A112}" destId="{91CFC9CD-FF79-40EF-A271-A8DBB0423AC2}" srcOrd="5" destOrd="0" presId="urn:microsoft.com/office/officeart/2005/8/layout/radial3"/>
    <dgm:cxn modelId="{AB36D377-182D-4F38-A7FA-BE410BDE00D5}" type="presParOf" srcId="{1FB746E2-D736-4446-8093-C865FE09A112}" destId="{FC69A2CE-A671-47B5-8CD8-544465E52E9C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Расходи за запослене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7030A0"/>
        </a:solidFill>
      </dgm:spPr>
      <dgm:t>
        <a:bodyPr/>
        <a:lstStyle/>
        <a:p>
          <a:r>
            <a:rPr lang="sr-Cyrl-RS" sz="1400" b="1" dirty="0"/>
            <a:t>Расходи за запослене </a:t>
          </a:r>
          <a:r>
            <a:rPr lang="sr-Cyrl-RS" sz="1400" dirty="0"/>
            <a:t>представљају све трошкове за запослене, како у управи тако и код буџетских корисника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r>
            <a:rPr lang="sr-Cyrl-RS" b="1" dirty="0"/>
            <a:t>Коришћење роба и услуга </a:t>
          </a:r>
          <a:endParaRPr lang="en-US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50"/>
        </a:solidFill>
      </dgm:spPr>
      <dgm:t>
        <a:bodyPr/>
        <a:lstStyle/>
        <a:p>
          <a:pPr algn="just"/>
          <a:r>
            <a:rPr lang="sr-Cyrl-RS" sz="1400" b="1" dirty="0"/>
            <a:t>Коришћење роба и услуга </a:t>
          </a:r>
          <a:r>
            <a:rPr lang="sr-Cyrl-RS" sz="14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Дотације и трансфери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sr-Cyrl-RS" sz="1400" b="1" dirty="0"/>
            <a:t>Дотације и трансфери </a:t>
          </a:r>
          <a:r>
            <a:rPr lang="sr-Cyrl-RS" sz="1400" dirty="0"/>
            <a:t>су трошкови које локална самоуправа </a:t>
          </a:r>
          <a:r>
            <a:rPr lang="ru-RU" sz="14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400" dirty="0"/>
            <a:t> као што су школе, центар за социјални рад, дом здравља.</a:t>
          </a:r>
          <a:r>
            <a:rPr lang="en-US" sz="1400" dirty="0"/>
            <a:t> </a:t>
          </a:r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Остали расходи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Остали расходи </a:t>
          </a:r>
          <a:r>
            <a:rPr lang="sr-Cyrl-RS" sz="1400" dirty="0"/>
            <a:t>обухватају дотације невладиним организацијама, порезе, таксе, новчане казне.</a:t>
          </a:r>
          <a:endParaRPr lang="en-US" sz="1400" dirty="0"/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Субвенције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ru-RU" sz="1400" b="1" dirty="0"/>
            <a:t>Субвенције</a:t>
          </a:r>
          <a:r>
            <a:rPr lang="ru-RU" sz="1400" dirty="0"/>
            <a:t> сe одобравају за функционисање међумесног превоза и  пољопривредним произвођачима. 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Социјална заштита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Социјална заштита </a:t>
          </a:r>
          <a:r>
            <a:rPr lang="sr-Cyrl-RS" sz="1400" dirty="0"/>
            <a:t>обухвата све трошкове исплате социјалне помоћи за различите категорије грађана.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48096665-F98A-4372-9642-AA104F5D458A}">
      <dgm:prSet phldrT="[Text]"/>
      <dgm:spPr/>
      <dgm:t>
        <a:bodyPr/>
        <a:lstStyle/>
        <a:p>
          <a:r>
            <a:rPr lang="sr-Cyrl-RS" b="1" dirty="0"/>
            <a:t>Буџетска резерва</a:t>
          </a:r>
          <a:endParaRPr lang="en-US" b="1" dirty="0"/>
        </a:p>
      </dgm:t>
    </dgm:pt>
    <dgm:pt modelId="{AFDDD8A6-A5D8-4980-A3AD-3612739BB0D6}" type="parTrans" cxnId="{FF60118A-5412-436E-B845-69CD79E57C83}">
      <dgm:prSet/>
      <dgm:spPr/>
      <dgm:t>
        <a:bodyPr/>
        <a:lstStyle/>
        <a:p>
          <a:endParaRPr lang="en-US"/>
        </a:p>
      </dgm:t>
    </dgm:pt>
    <dgm:pt modelId="{5FC22904-D7CC-4648-88EC-995516A10DB1}" type="sibTrans" cxnId="{FF60118A-5412-436E-B845-69CD79E57C83}">
      <dgm:prSet/>
      <dgm:spPr/>
      <dgm:t>
        <a:bodyPr/>
        <a:lstStyle/>
        <a:p>
          <a:endParaRPr lang="en-US"/>
        </a:p>
      </dgm:t>
    </dgm:pt>
    <dgm:pt modelId="{97F877CB-9B8D-43D2-81EC-7EBF25320968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sr-Cyrl-RS" b="1" dirty="0"/>
            <a:t>Буџетска резерва </a:t>
          </a:r>
          <a:r>
            <a:rPr lang="sr-Cyrl-RS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dirty="0"/>
        </a:p>
      </dgm:t>
    </dgm:pt>
    <dgm:pt modelId="{B1A118C8-65C5-4505-9861-C15DF46DDE40}" type="parTrans" cxnId="{C2060C01-AE6C-49A2-9E7C-10136D57EE22}">
      <dgm:prSet/>
      <dgm:spPr/>
      <dgm:t>
        <a:bodyPr/>
        <a:lstStyle/>
        <a:p>
          <a:endParaRPr lang="en-US"/>
        </a:p>
      </dgm:t>
    </dgm:pt>
    <dgm:pt modelId="{85A9A230-CB7F-4D0E-AEAE-CC533D1E4637}" type="sibTrans" cxnId="{C2060C01-AE6C-49A2-9E7C-10136D57EE22}">
      <dgm:prSet/>
      <dgm:spPr/>
      <dgm:t>
        <a:bodyPr/>
        <a:lstStyle/>
        <a:p>
          <a:endParaRPr lang="en-US"/>
        </a:p>
      </dgm:t>
    </dgm:pt>
    <dgm:pt modelId="{1BF4645B-0E25-4982-8755-C468FC62C39C}">
      <dgm:prSet phldrT="[Text]"/>
      <dgm:spPr/>
      <dgm:t>
        <a:bodyPr/>
        <a:lstStyle/>
        <a:p>
          <a:r>
            <a:rPr lang="sr-Cyrl-RS" b="1" dirty="0"/>
            <a:t>Капитални издаци</a:t>
          </a:r>
          <a:endParaRPr lang="en-US" b="1" dirty="0"/>
        </a:p>
      </dgm:t>
    </dgm:pt>
    <dgm:pt modelId="{C1391573-84AC-4A5F-9872-896027FCD9E0}" type="parTrans" cxnId="{0B3FDED6-0041-4BD1-9A6E-DBDB5E3BB9B4}">
      <dgm:prSet/>
      <dgm:spPr/>
      <dgm:t>
        <a:bodyPr/>
        <a:lstStyle/>
        <a:p>
          <a:endParaRPr lang="en-US"/>
        </a:p>
      </dgm:t>
    </dgm:pt>
    <dgm:pt modelId="{EAAC9105-FD12-40C6-84F5-2CAFAE74C666}" type="sibTrans" cxnId="{0B3FDED6-0041-4BD1-9A6E-DBDB5E3BB9B4}">
      <dgm:prSet/>
      <dgm:spPr/>
      <dgm:t>
        <a:bodyPr/>
        <a:lstStyle/>
        <a:p>
          <a:endParaRPr lang="en-US"/>
        </a:p>
      </dgm:t>
    </dgm:pt>
    <dgm:pt modelId="{423C6F79-8640-4D5E-8F7E-2B463BCF528C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b="1" dirty="0"/>
            <a:t>Капитални издаци </a:t>
          </a:r>
          <a:r>
            <a:rPr lang="sr-Cyrl-RS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dirty="0"/>
        </a:p>
      </dgm:t>
    </dgm:pt>
    <dgm:pt modelId="{491E2BD3-8551-49F0-919A-AB73427DE405}" type="parTrans" cxnId="{D51F2C8A-AB76-4B34-9AF8-3FA9A4DB4238}">
      <dgm:prSet/>
      <dgm:spPr/>
      <dgm:t>
        <a:bodyPr/>
        <a:lstStyle/>
        <a:p>
          <a:endParaRPr lang="en-US"/>
        </a:p>
      </dgm:t>
    </dgm:pt>
    <dgm:pt modelId="{BC9BB851-E04E-4BC3-8DA9-DF824BEE6D0D}" type="sibTrans" cxnId="{D51F2C8A-AB76-4B34-9AF8-3FA9A4DB4238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r-Latn-R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02385D1D-92EB-445D-B736-940004751C79}" type="pres">
      <dgm:prSet presAssocID="{0C844461-76DE-4FEA-A87D-23440AD6FC2E}" presName="bracket" presStyleLbl="parChTrans1D1" presStyleIdx="0" presStyleCnt="8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0E930D30-96BC-4D43-B65A-EE88C46DBE48}" type="pres">
      <dgm:prSet presAssocID="{E1B79EE1-1157-4302-AB0B-8FEDC81165FD}" presName="bracket" presStyleLbl="parChTrans1D1" presStyleIdx="1" presStyleCnt="8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14D1633C-A097-4A5A-8269-B04E98857E56}" type="pres">
      <dgm:prSet presAssocID="{E055884F-7426-4921-A0E5-9CA56A76B49A}" presName="bracket" presStyleLbl="parChTrans1D1" presStyleIdx="2" presStyleCnt="8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435AB433-2559-485A-A03D-C32F36288071}" type="pres">
      <dgm:prSet presAssocID="{28888755-727E-436B-B2F2-DA7896544A65}" presName="bracket" presStyleLbl="parChTrans1D1" presStyleIdx="3" presStyleCnt="8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6497CA82-45EE-4BD1-AEB4-CC3961FBFB74}" type="pres">
      <dgm:prSet presAssocID="{26EF48C7-6381-4355-B03F-DD441AE957C7}" presName="bracket" presStyleLbl="parChTrans1D1" presStyleIdx="4" presStyleCnt="8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7845F59F-6101-48DE-ABCC-EC5351843F5B}" type="pres">
      <dgm:prSet presAssocID="{E1AD8724-28DC-48C5-B75E-B0D1F33E6279}" presName="bracket" presStyleLbl="parChTrans1D1" presStyleIdx="5" presStyleCnt="8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1DEFA11E-9373-40F9-A3AA-EE96EB176FFC}" type="pres">
      <dgm:prSet presAssocID="{BCA81F17-B88D-47F3-91A4-C02EC1C807D8}" presName="spV" presStyleCnt="0"/>
      <dgm:spPr/>
    </dgm:pt>
    <dgm:pt modelId="{4B12A308-E2AF-4F45-882B-691EF4FA1B43}" type="pres">
      <dgm:prSet presAssocID="{48096665-F98A-4372-9642-AA104F5D458A}" presName="linNode" presStyleCnt="0"/>
      <dgm:spPr/>
    </dgm:pt>
    <dgm:pt modelId="{B471A916-B6F4-4017-A447-E2C98CEE19B9}" type="pres">
      <dgm:prSet presAssocID="{48096665-F98A-4372-9642-AA104F5D458A}" presName="parTx" presStyleLbl="revTx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7F976215-9D17-4223-A92A-D3302071B429}" type="pres">
      <dgm:prSet presAssocID="{48096665-F98A-4372-9642-AA104F5D458A}" presName="bracket" presStyleLbl="parChTrans1D1" presStyleIdx="6" presStyleCnt="8"/>
      <dgm:spPr/>
    </dgm:pt>
    <dgm:pt modelId="{C984C73F-7C05-410A-B91E-AD111AE0E45B}" type="pres">
      <dgm:prSet presAssocID="{48096665-F98A-4372-9642-AA104F5D458A}" presName="spH" presStyleCnt="0"/>
      <dgm:spPr/>
    </dgm:pt>
    <dgm:pt modelId="{260E7D26-6540-4407-AA35-D081FC05F135}" type="pres">
      <dgm:prSet presAssocID="{48096665-F98A-4372-9642-AA104F5D458A}" presName="desTx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87942DC7-D611-481D-85C3-17E9EE928CC9}" type="pres">
      <dgm:prSet presAssocID="{5FC22904-D7CC-4648-88EC-995516A10DB1}" presName="spV" presStyleCnt="0"/>
      <dgm:spPr/>
    </dgm:pt>
    <dgm:pt modelId="{5A582BDF-EB51-42B9-AFE8-1D18A89089BC}" type="pres">
      <dgm:prSet presAssocID="{1BF4645B-0E25-4982-8755-C468FC62C39C}" presName="linNode" presStyleCnt="0"/>
      <dgm:spPr/>
    </dgm:pt>
    <dgm:pt modelId="{320B77C6-F8A0-4CEB-8B55-79E4A1BAF9E9}" type="pres">
      <dgm:prSet presAssocID="{1BF4645B-0E25-4982-8755-C468FC62C39C}" presName="parTx" presStyleLbl="revTx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803A06C6-F698-48F4-A91D-0B2B17EECBA4}" type="pres">
      <dgm:prSet presAssocID="{1BF4645B-0E25-4982-8755-C468FC62C39C}" presName="bracket" presStyleLbl="parChTrans1D1" presStyleIdx="7" presStyleCnt="8"/>
      <dgm:spPr/>
    </dgm:pt>
    <dgm:pt modelId="{4A43BD3F-83F2-4A36-B8AE-CC5DC27FAC9E}" type="pres">
      <dgm:prSet presAssocID="{1BF4645B-0E25-4982-8755-C468FC62C39C}" presName="spH" presStyleCnt="0"/>
      <dgm:spPr/>
    </dgm:pt>
    <dgm:pt modelId="{E8E0050D-5592-4FFB-BC24-07DF887B3DF2}" type="pres">
      <dgm:prSet presAssocID="{1BF4645B-0E25-4982-8755-C468FC62C39C}" presName="desTx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</dgm:ptLst>
  <dgm:cxnLst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913F8910-4C80-476B-BB1A-84CDC766C5E5}" type="presOf" srcId="{EEA47F19-311D-44B3-AAA4-35C98BD4844B}" destId="{EFEB1020-9C17-48DC-BBE0-54FA743F9F75}" srcOrd="0" destOrd="0" presId="urn:diagrams.loki3.com/BracketList"/>
    <dgm:cxn modelId="{EC0075EB-3DC2-4074-AA80-170858192B86}" type="presOf" srcId="{28888755-727E-436B-B2F2-DA7896544A65}" destId="{9312B733-3AEB-49F6-8245-08553BA2949B}" srcOrd="0" destOrd="0" presId="urn:diagrams.loki3.com/BracketList"/>
    <dgm:cxn modelId="{3A62F178-8066-4771-B4B9-5EF0D5B95712}" type="presOf" srcId="{1BF4645B-0E25-4982-8755-C468FC62C39C}" destId="{320B77C6-F8A0-4CEB-8B55-79E4A1BAF9E9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D51F2C8A-AB76-4B34-9AF8-3FA9A4DB4238}" srcId="{1BF4645B-0E25-4982-8755-C468FC62C39C}" destId="{423C6F79-8640-4D5E-8F7E-2B463BCF528C}" srcOrd="0" destOrd="0" parTransId="{491E2BD3-8551-49F0-919A-AB73427DE405}" sibTransId="{BC9BB851-E04E-4BC3-8DA9-DF824BEE6D0D}"/>
    <dgm:cxn modelId="{4A72B881-7734-4A48-B974-4165271D16B3}" type="presOf" srcId="{A22D28D0-C0EE-4FAC-9411-A8A4995FB17B}" destId="{B43D6F8D-5103-4DCA-8971-053A6B7A987B}" srcOrd="0" destOrd="0" presId="urn:diagrams.loki3.com/BracketList"/>
    <dgm:cxn modelId="{0B3FDED6-0041-4BD1-9A6E-DBDB5E3BB9B4}" srcId="{EEA47F19-311D-44B3-AAA4-35C98BD4844B}" destId="{1BF4645B-0E25-4982-8755-C468FC62C39C}" srcOrd="7" destOrd="0" parTransId="{C1391573-84AC-4A5F-9872-896027FCD9E0}" sibTransId="{EAAC9105-FD12-40C6-84F5-2CAFAE74C666}"/>
    <dgm:cxn modelId="{1EC38B43-666B-4E38-81B7-8A080ED8DA87}" type="presOf" srcId="{0C844461-76DE-4FEA-A87D-23440AD6FC2E}" destId="{C6144CDB-22C1-4337-9F95-C3A522A707D1}" srcOrd="0" destOrd="0" presId="urn:diagrams.loki3.com/BracketList"/>
    <dgm:cxn modelId="{C314BF9B-D2C0-49FD-8192-2D4E8F24E524}" type="presOf" srcId="{E1B79EE1-1157-4302-AB0B-8FEDC81165FD}" destId="{F40D94EA-52E0-4740-A924-EAF350BDF213}" srcOrd="0" destOrd="0" presId="urn:diagrams.loki3.com/BracketList"/>
    <dgm:cxn modelId="{CA57D8EB-0B56-4F96-A4E4-69872B3236BF}" type="presOf" srcId="{423C6F79-8640-4D5E-8F7E-2B463BCF528C}" destId="{E8E0050D-5592-4FFB-BC24-07DF887B3DF2}" srcOrd="0" destOrd="0" presId="urn:diagrams.loki3.com/BracketList"/>
    <dgm:cxn modelId="{BCE59B63-5EB1-433A-8547-EDBAFAA0A920}" type="presOf" srcId="{6B14159D-5902-471E-9F91-CEA86CA18597}" destId="{FFFD7BD8-195B-4FA4-9414-4F4C582F5570}" srcOrd="0" destOrd="0" presId="urn:diagrams.loki3.com/BracketList"/>
    <dgm:cxn modelId="{A2BA0882-E9E2-465B-A810-984927F0F13D}" type="presOf" srcId="{97F877CB-9B8D-43D2-81EC-7EBF25320968}" destId="{260E7D26-6540-4407-AA35-D081FC05F135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C2060C01-AE6C-49A2-9E7C-10136D57EE22}" srcId="{48096665-F98A-4372-9642-AA104F5D458A}" destId="{97F877CB-9B8D-43D2-81EC-7EBF25320968}" srcOrd="0" destOrd="0" parTransId="{B1A118C8-65C5-4505-9861-C15DF46DDE40}" sibTransId="{85A9A230-CB7F-4D0E-AEAE-CC533D1E4637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125639C7-B690-4F53-A1C9-BB18BE26EFFF}" type="presOf" srcId="{FE2BA0E8-81AC-463B-B498-EF464F5BCE06}" destId="{9893D59A-7FEC-486D-89C4-D28135F6121C}" srcOrd="0" destOrd="0" presId="urn:diagrams.loki3.com/BracketList"/>
    <dgm:cxn modelId="{FF60118A-5412-436E-B845-69CD79E57C83}" srcId="{EEA47F19-311D-44B3-AAA4-35C98BD4844B}" destId="{48096665-F98A-4372-9642-AA104F5D458A}" srcOrd="6" destOrd="0" parTransId="{AFDDD8A6-A5D8-4980-A3AD-3612739BB0D6}" sibTransId="{5FC22904-D7CC-4648-88EC-995516A10DB1}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E8F8E3A6-DE2E-43A3-A54F-79C8F4CD16F2}" type="presOf" srcId="{92FD0664-EE76-4121-BE7B-68FC1EE5F4D7}" destId="{C6BA9D27-2D60-4BA7-98A9-E18E57FDB6CB}" srcOrd="0" destOrd="0" presId="urn:diagrams.loki3.com/BracketList"/>
    <dgm:cxn modelId="{1A66DD3E-AD41-4FBE-A90F-6733EF188F32}" type="presOf" srcId="{26EF48C7-6381-4355-B03F-DD441AE957C7}" destId="{EFAACCF6-3A6A-4536-89B0-F0A7C44F6BE1}" srcOrd="0" destOrd="0" presId="urn:diagrams.loki3.com/BracketList"/>
    <dgm:cxn modelId="{09EA19A1-AD92-457C-AA02-410DD0335895}" type="presOf" srcId="{E055884F-7426-4921-A0E5-9CA56A76B49A}" destId="{CCB8139E-CA19-491D-9FCD-6BF28923C725}" srcOrd="0" destOrd="0" presId="urn:diagrams.loki3.com/BracketList"/>
    <dgm:cxn modelId="{CAC21658-3423-481C-AF27-E9996CB921F1}" type="presOf" srcId="{D45E583C-4AAD-40D2-9D24-9A0A68141567}" destId="{7BB6658A-32E0-42C7-B82A-240BF45CF27D}" srcOrd="0" destOrd="0" presId="urn:diagrams.loki3.com/BracketList"/>
    <dgm:cxn modelId="{6CADC6AF-E4D1-4118-B6AD-2936E20B24E4}" type="presOf" srcId="{E1AD8724-28DC-48C5-B75E-B0D1F33E6279}" destId="{939B76D1-BB33-4E50-9ECD-839FB5787B9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592F709B-0D71-4665-94FE-FCFCC1F99F37}" type="presOf" srcId="{48096665-F98A-4372-9642-AA104F5D458A}" destId="{B471A916-B6F4-4017-A447-E2C98CEE19B9}" srcOrd="0" destOrd="0" presId="urn:diagrams.loki3.com/BracketList"/>
    <dgm:cxn modelId="{45E7555C-A21A-4EDC-9BCD-7FDE66998A88}" type="presOf" srcId="{4B4A2A45-FFA7-47F5-A99D-A2DFD7698107}" destId="{9A05939C-6B40-4C32-897A-4A6DC3E71E5B}" srcOrd="0" destOrd="0" presId="urn:diagrams.loki3.com/BracketList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40D3676A-F1A5-4427-A548-CBF9A5223C2B}" type="presParOf" srcId="{EFEB1020-9C17-48DC-BBE0-54FA743F9F75}" destId="{98695426-23ED-40C0-90A1-2BB445DEBC64}" srcOrd="0" destOrd="0" presId="urn:diagrams.loki3.com/BracketList"/>
    <dgm:cxn modelId="{B99D9979-491A-40BC-A44D-704510C66282}" type="presParOf" srcId="{98695426-23ED-40C0-90A1-2BB445DEBC64}" destId="{C6144CDB-22C1-4337-9F95-C3A522A707D1}" srcOrd="0" destOrd="0" presId="urn:diagrams.loki3.com/BracketList"/>
    <dgm:cxn modelId="{3F038A8C-54CA-4C12-A4D5-3697C0B0FBA8}" type="presParOf" srcId="{98695426-23ED-40C0-90A1-2BB445DEBC64}" destId="{02385D1D-92EB-445D-B736-940004751C79}" srcOrd="1" destOrd="0" presId="urn:diagrams.loki3.com/BracketList"/>
    <dgm:cxn modelId="{F23B245D-83AC-4E44-9437-D8C1D4427331}" type="presParOf" srcId="{98695426-23ED-40C0-90A1-2BB445DEBC64}" destId="{99D36636-E395-439F-A79A-29C0BFB6F7E4}" srcOrd="2" destOrd="0" presId="urn:diagrams.loki3.com/BracketList"/>
    <dgm:cxn modelId="{8BB22B44-3292-44A1-98F4-F5A8176417B5}" type="presParOf" srcId="{98695426-23ED-40C0-90A1-2BB445DEBC64}" destId="{7BB6658A-32E0-42C7-B82A-240BF45CF27D}" srcOrd="3" destOrd="0" presId="urn:diagrams.loki3.com/BracketList"/>
    <dgm:cxn modelId="{C04665F8-7E1A-4C16-AABE-A33AF5389545}" type="presParOf" srcId="{EFEB1020-9C17-48DC-BBE0-54FA743F9F75}" destId="{5B3CB043-7A92-47E9-A4C4-39EC715F2552}" srcOrd="1" destOrd="0" presId="urn:diagrams.loki3.com/BracketList"/>
    <dgm:cxn modelId="{E8028D0D-089D-42C5-B5EB-64B3BC2137A7}" type="presParOf" srcId="{EFEB1020-9C17-48DC-BBE0-54FA743F9F75}" destId="{D9DF5E9A-39D4-44B7-A326-58B07A05D91E}" srcOrd="2" destOrd="0" presId="urn:diagrams.loki3.com/BracketList"/>
    <dgm:cxn modelId="{8E15159D-3AB1-440E-8894-59BE2B56B134}" type="presParOf" srcId="{D9DF5E9A-39D4-44B7-A326-58B07A05D91E}" destId="{F40D94EA-52E0-4740-A924-EAF350BDF213}" srcOrd="0" destOrd="0" presId="urn:diagrams.loki3.com/BracketList"/>
    <dgm:cxn modelId="{2C9CC56C-A542-4653-888C-37B18F18AC1C}" type="presParOf" srcId="{D9DF5E9A-39D4-44B7-A326-58B07A05D91E}" destId="{0E930D30-96BC-4D43-B65A-EE88C46DBE48}" srcOrd="1" destOrd="0" presId="urn:diagrams.loki3.com/BracketList"/>
    <dgm:cxn modelId="{C4F76B05-4424-487A-8D78-1F339773380F}" type="presParOf" srcId="{D9DF5E9A-39D4-44B7-A326-58B07A05D91E}" destId="{5831BF15-ED1F-4BD5-857B-18B8E573D9AB}" srcOrd="2" destOrd="0" presId="urn:diagrams.loki3.com/BracketList"/>
    <dgm:cxn modelId="{9684803F-D7ED-4E86-98D4-25A7B956A53E}" type="presParOf" srcId="{D9DF5E9A-39D4-44B7-A326-58B07A05D91E}" destId="{C6BA9D27-2D60-4BA7-98A9-E18E57FDB6CB}" srcOrd="3" destOrd="0" presId="urn:diagrams.loki3.com/BracketList"/>
    <dgm:cxn modelId="{CAAAF0B7-68D1-4FE6-9F89-AF4A1B4DB582}" type="presParOf" srcId="{EFEB1020-9C17-48DC-BBE0-54FA743F9F75}" destId="{5A002753-9FCA-4DC5-B8A6-1F7632BDDE58}" srcOrd="3" destOrd="0" presId="urn:diagrams.loki3.com/BracketList"/>
    <dgm:cxn modelId="{E925D2BD-B112-4BAD-B36C-8E73DF494DB0}" type="presParOf" srcId="{EFEB1020-9C17-48DC-BBE0-54FA743F9F75}" destId="{9709DCCB-B8A8-47BC-A303-F9EC41DA889E}" srcOrd="4" destOrd="0" presId="urn:diagrams.loki3.com/BracketList"/>
    <dgm:cxn modelId="{DB8B94F4-2A60-4DB1-8236-F85C9F7015D4}" type="presParOf" srcId="{9709DCCB-B8A8-47BC-A303-F9EC41DA889E}" destId="{CCB8139E-CA19-491D-9FCD-6BF28923C725}" srcOrd="0" destOrd="0" presId="urn:diagrams.loki3.com/BracketList"/>
    <dgm:cxn modelId="{2B8D4E56-DF9C-4ECA-BBB6-3862D049AD70}" type="presParOf" srcId="{9709DCCB-B8A8-47BC-A303-F9EC41DA889E}" destId="{14D1633C-A097-4A5A-8269-B04E98857E56}" srcOrd="1" destOrd="0" presId="urn:diagrams.loki3.com/BracketList"/>
    <dgm:cxn modelId="{91A77F78-8116-4035-A3EB-EC68BEA24561}" type="presParOf" srcId="{9709DCCB-B8A8-47BC-A303-F9EC41DA889E}" destId="{82B38D6F-2AA7-4339-A71D-28AA55699178}" srcOrd="2" destOrd="0" presId="urn:diagrams.loki3.com/BracketList"/>
    <dgm:cxn modelId="{DA9B824D-FE3E-4889-9FF3-049627BDF64A}" type="presParOf" srcId="{9709DCCB-B8A8-47BC-A303-F9EC41DA889E}" destId="{FFFD7BD8-195B-4FA4-9414-4F4C582F5570}" srcOrd="3" destOrd="0" presId="urn:diagrams.loki3.com/BracketList"/>
    <dgm:cxn modelId="{56B9371C-497F-4A89-B756-5F7C42096761}" type="presParOf" srcId="{EFEB1020-9C17-48DC-BBE0-54FA743F9F75}" destId="{D3A122A3-FC4C-4845-B4FF-0E74CF3D50D3}" srcOrd="5" destOrd="0" presId="urn:diagrams.loki3.com/BracketList"/>
    <dgm:cxn modelId="{B403F54A-3FF2-4890-8A79-6EFCF82C7650}" type="presParOf" srcId="{EFEB1020-9C17-48DC-BBE0-54FA743F9F75}" destId="{CCB5FDA4-BEC8-4CA1-835A-2A3BEEBEC456}" srcOrd="6" destOrd="0" presId="urn:diagrams.loki3.com/BracketList"/>
    <dgm:cxn modelId="{4B44A869-3D6A-4E84-BD16-259932531854}" type="presParOf" srcId="{CCB5FDA4-BEC8-4CA1-835A-2A3BEEBEC456}" destId="{9312B733-3AEB-49F6-8245-08553BA2949B}" srcOrd="0" destOrd="0" presId="urn:diagrams.loki3.com/BracketList"/>
    <dgm:cxn modelId="{B70F3F88-00DB-494C-A8A9-B6FAF5F0FB5B}" type="presParOf" srcId="{CCB5FDA4-BEC8-4CA1-835A-2A3BEEBEC456}" destId="{435AB433-2559-485A-A03D-C32F36288071}" srcOrd="1" destOrd="0" presId="urn:diagrams.loki3.com/BracketList"/>
    <dgm:cxn modelId="{25C710FC-34AF-44EF-A59D-3394CA60D85F}" type="presParOf" srcId="{CCB5FDA4-BEC8-4CA1-835A-2A3BEEBEC456}" destId="{C13B9160-72D5-46E0-A1C0-91E8634DFAE2}" srcOrd="2" destOrd="0" presId="urn:diagrams.loki3.com/BracketList"/>
    <dgm:cxn modelId="{4F515378-8FCB-4200-A427-287CBD23E029}" type="presParOf" srcId="{CCB5FDA4-BEC8-4CA1-835A-2A3BEEBEC456}" destId="{9893D59A-7FEC-486D-89C4-D28135F6121C}" srcOrd="3" destOrd="0" presId="urn:diagrams.loki3.com/BracketList"/>
    <dgm:cxn modelId="{EF807BA3-80CB-4F2A-A0DB-CEBE4DF6D9AF}" type="presParOf" srcId="{EFEB1020-9C17-48DC-BBE0-54FA743F9F75}" destId="{A421D242-ABBF-45EB-97FD-83930430328F}" srcOrd="7" destOrd="0" presId="urn:diagrams.loki3.com/BracketList"/>
    <dgm:cxn modelId="{18CD0900-03D4-4FC5-947C-D63509C4CD0B}" type="presParOf" srcId="{EFEB1020-9C17-48DC-BBE0-54FA743F9F75}" destId="{F0DED400-B200-4EA2-AB34-CCFF58E07A6E}" srcOrd="8" destOrd="0" presId="urn:diagrams.loki3.com/BracketList"/>
    <dgm:cxn modelId="{9B164F5B-734B-4F1A-B5FC-825850C19B16}" type="presParOf" srcId="{F0DED400-B200-4EA2-AB34-CCFF58E07A6E}" destId="{EFAACCF6-3A6A-4536-89B0-F0A7C44F6BE1}" srcOrd="0" destOrd="0" presId="urn:diagrams.loki3.com/BracketList"/>
    <dgm:cxn modelId="{3FF0B257-0F12-4315-B902-EFA379523963}" type="presParOf" srcId="{F0DED400-B200-4EA2-AB34-CCFF58E07A6E}" destId="{6497CA82-45EE-4BD1-AEB4-CC3961FBFB74}" srcOrd="1" destOrd="0" presId="urn:diagrams.loki3.com/BracketList"/>
    <dgm:cxn modelId="{DF592281-E118-4B69-9CCF-70AF651B01A6}" type="presParOf" srcId="{F0DED400-B200-4EA2-AB34-CCFF58E07A6E}" destId="{CD7548DD-1E84-4DA7-B1D0-28F3E4EBFF82}" srcOrd="2" destOrd="0" presId="urn:diagrams.loki3.com/BracketList"/>
    <dgm:cxn modelId="{9F1E4FB8-5C35-47B7-97D1-1B3FE4D187FF}" type="presParOf" srcId="{F0DED400-B200-4EA2-AB34-CCFF58E07A6E}" destId="{9A05939C-6B40-4C32-897A-4A6DC3E71E5B}" srcOrd="3" destOrd="0" presId="urn:diagrams.loki3.com/BracketList"/>
    <dgm:cxn modelId="{EFBC8BF5-74D5-4BA5-8595-FB4D4195FE8A}" type="presParOf" srcId="{EFEB1020-9C17-48DC-BBE0-54FA743F9F75}" destId="{569EA799-9807-4770-B698-79D3EF79120B}" srcOrd="9" destOrd="0" presId="urn:diagrams.loki3.com/BracketList"/>
    <dgm:cxn modelId="{ECBEAB31-02B3-4BB7-9F23-86A443F5C1B5}" type="presParOf" srcId="{EFEB1020-9C17-48DC-BBE0-54FA743F9F75}" destId="{2B991069-479A-498A-AF83-5B33CD9F12C6}" srcOrd="10" destOrd="0" presId="urn:diagrams.loki3.com/BracketList"/>
    <dgm:cxn modelId="{F47DB912-6496-476C-B68A-9036EE976258}" type="presParOf" srcId="{2B991069-479A-498A-AF83-5B33CD9F12C6}" destId="{939B76D1-BB33-4E50-9ECD-839FB5787B95}" srcOrd="0" destOrd="0" presId="urn:diagrams.loki3.com/BracketList"/>
    <dgm:cxn modelId="{33A80CE5-6C7B-432F-89DE-1673D3716C5B}" type="presParOf" srcId="{2B991069-479A-498A-AF83-5B33CD9F12C6}" destId="{7845F59F-6101-48DE-ABCC-EC5351843F5B}" srcOrd="1" destOrd="0" presId="urn:diagrams.loki3.com/BracketList"/>
    <dgm:cxn modelId="{340A5576-FFD2-4D94-9DCC-AD3F8BF21F1F}" type="presParOf" srcId="{2B991069-479A-498A-AF83-5B33CD9F12C6}" destId="{8DC06B04-AA78-4007-96F1-AC66800E204E}" srcOrd="2" destOrd="0" presId="urn:diagrams.loki3.com/BracketList"/>
    <dgm:cxn modelId="{E662D7B8-D92F-48DE-93D1-CA78B80A4A54}" type="presParOf" srcId="{2B991069-479A-498A-AF83-5B33CD9F12C6}" destId="{B43D6F8D-5103-4DCA-8971-053A6B7A987B}" srcOrd="3" destOrd="0" presId="urn:diagrams.loki3.com/BracketList"/>
    <dgm:cxn modelId="{D6B0531F-365B-4DBA-B947-AE065D85AEE0}" type="presParOf" srcId="{EFEB1020-9C17-48DC-BBE0-54FA743F9F75}" destId="{1DEFA11E-9373-40F9-A3AA-EE96EB176FFC}" srcOrd="11" destOrd="0" presId="urn:diagrams.loki3.com/BracketList"/>
    <dgm:cxn modelId="{6A4A9BA4-9871-4F5E-9DDA-A3EA479D8058}" type="presParOf" srcId="{EFEB1020-9C17-48DC-BBE0-54FA743F9F75}" destId="{4B12A308-E2AF-4F45-882B-691EF4FA1B43}" srcOrd="12" destOrd="0" presId="urn:diagrams.loki3.com/BracketList"/>
    <dgm:cxn modelId="{E1A2927A-57E3-4A4D-8857-71EA65BD5629}" type="presParOf" srcId="{4B12A308-E2AF-4F45-882B-691EF4FA1B43}" destId="{B471A916-B6F4-4017-A447-E2C98CEE19B9}" srcOrd="0" destOrd="0" presId="urn:diagrams.loki3.com/BracketList"/>
    <dgm:cxn modelId="{D396386B-6B0B-4561-8BBA-EF1C8A340ED1}" type="presParOf" srcId="{4B12A308-E2AF-4F45-882B-691EF4FA1B43}" destId="{7F976215-9D17-4223-A92A-D3302071B429}" srcOrd="1" destOrd="0" presId="urn:diagrams.loki3.com/BracketList"/>
    <dgm:cxn modelId="{68FE48FE-55C0-4E0F-8B79-55FD1458A9FD}" type="presParOf" srcId="{4B12A308-E2AF-4F45-882B-691EF4FA1B43}" destId="{C984C73F-7C05-410A-B91E-AD111AE0E45B}" srcOrd="2" destOrd="0" presId="urn:diagrams.loki3.com/BracketList"/>
    <dgm:cxn modelId="{BCC5A2FD-E23F-4AC2-BB0E-4219C8657D7A}" type="presParOf" srcId="{4B12A308-E2AF-4F45-882B-691EF4FA1B43}" destId="{260E7D26-6540-4407-AA35-D081FC05F135}" srcOrd="3" destOrd="0" presId="urn:diagrams.loki3.com/BracketList"/>
    <dgm:cxn modelId="{16FFA469-870A-4453-9471-39CB84B588A1}" type="presParOf" srcId="{EFEB1020-9C17-48DC-BBE0-54FA743F9F75}" destId="{87942DC7-D611-481D-85C3-17E9EE928CC9}" srcOrd="13" destOrd="0" presId="urn:diagrams.loki3.com/BracketList"/>
    <dgm:cxn modelId="{7851F925-1252-4F3F-9162-4F3C79B75204}" type="presParOf" srcId="{EFEB1020-9C17-48DC-BBE0-54FA743F9F75}" destId="{5A582BDF-EB51-42B9-AFE8-1D18A89089BC}" srcOrd="14" destOrd="0" presId="urn:diagrams.loki3.com/BracketList"/>
    <dgm:cxn modelId="{63973306-74A2-49F1-8557-CD8022048B52}" type="presParOf" srcId="{5A582BDF-EB51-42B9-AFE8-1D18A89089BC}" destId="{320B77C6-F8A0-4CEB-8B55-79E4A1BAF9E9}" srcOrd="0" destOrd="0" presId="urn:diagrams.loki3.com/BracketList"/>
    <dgm:cxn modelId="{5C543EC2-339F-4E2B-91F1-21CC0AEA8FBB}" type="presParOf" srcId="{5A582BDF-EB51-42B9-AFE8-1D18A89089BC}" destId="{803A06C6-F698-48F4-A91D-0B2B17EECBA4}" srcOrd="1" destOrd="0" presId="urn:diagrams.loki3.com/BracketList"/>
    <dgm:cxn modelId="{350ED6CB-0BC1-4E42-B741-79C387E42590}" type="presParOf" srcId="{5A582BDF-EB51-42B9-AFE8-1D18A89089BC}" destId="{4A43BD3F-83F2-4A36-B8AE-CC5DC27FAC9E}" srcOrd="2" destOrd="0" presId="urn:diagrams.loki3.com/BracketList"/>
    <dgm:cxn modelId="{4B15C173-7E00-4171-BEAF-F9D7620EBE36}" type="presParOf" srcId="{5A582BDF-EB51-42B9-AFE8-1D18A89089BC}" destId="{E8E0050D-5592-4FFB-BC24-07DF887B3DF2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1BE2A8E-285E-4C69-9BFF-CE48B252AA50}" type="doc">
      <dgm:prSet loTypeId="urn:microsoft.com/office/officeart/2005/8/layout/radial6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ED1A3B2-A381-4201-823D-E4B4F944886D}">
      <dgm:prSet phldrT="[Text]"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Укупни расходи и издаци </a:t>
          </a:r>
          <a:r>
            <a:rPr lang="sr-Cyrl-RS" dirty="0" smtClean="0">
              <a:solidFill>
                <a:schemeClr val="bg1"/>
              </a:solidFill>
            </a:rPr>
            <a:t>10.838.127.000</a:t>
          </a:r>
          <a:endParaRPr lang="en-US" dirty="0">
            <a:solidFill>
              <a:schemeClr val="bg1"/>
            </a:solidFill>
          </a:endParaRPr>
        </a:p>
      </dgm:t>
    </dgm:pt>
    <dgm:pt modelId="{73ADFC91-EAB5-4621-8C76-D207DF7E46EB}" type="parTrans" cxnId="{28F1F12C-F4AD-4E97-81E8-8618F0209646}">
      <dgm:prSet/>
      <dgm:spPr/>
      <dgm:t>
        <a:bodyPr/>
        <a:lstStyle/>
        <a:p>
          <a:endParaRPr lang="en-US"/>
        </a:p>
      </dgm:t>
    </dgm:pt>
    <dgm:pt modelId="{BBBE51B8-3D99-4D37-A53E-85F69FB1F8D4}" type="sibTrans" cxnId="{28F1F12C-F4AD-4E97-81E8-8618F0209646}">
      <dgm:prSet/>
      <dgm:spPr/>
      <dgm:t>
        <a:bodyPr/>
        <a:lstStyle/>
        <a:p>
          <a:endParaRPr lang="en-US"/>
        </a:p>
      </dgm:t>
    </dgm:pt>
    <dgm:pt modelId="{A7091EAC-498C-4E8C-B46B-331B042A0C75}">
      <dgm:prSet phldrT="[Text]"/>
      <dgm:spPr/>
      <dgm:t>
        <a:bodyPr/>
        <a:lstStyle/>
        <a:p>
          <a:r>
            <a:rPr lang="ru-RU" dirty="0">
              <a:solidFill>
                <a:schemeClr val="bg1"/>
              </a:solidFill>
            </a:rPr>
            <a:t>Коришћење роба и услуга </a:t>
          </a:r>
          <a:r>
            <a:rPr lang="sr-Cyrl-RS" dirty="0" smtClean="0">
              <a:solidFill>
                <a:srgbClr val="FF0000"/>
              </a:solidFill>
            </a:rPr>
            <a:t>2.988.501.000</a:t>
          </a:r>
          <a:r>
            <a:rPr lang="ru-RU" dirty="0" smtClean="0">
              <a:solidFill>
                <a:srgbClr val="FF0000"/>
              </a:solidFill>
            </a:rPr>
            <a:t> </a:t>
          </a:r>
          <a:r>
            <a:rPr lang="ru-RU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5263AC43-AEF9-405C-B9BD-C1E77733E429}" type="parTrans" cxnId="{AE26F329-897E-412E-A92A-D95A8804158B}">
      <dgm:prSet/>
      <dgm:spPr/>
      <dgm:t>
        <a:bodyPr/>
        <a:lstStyle/>
        <a:p>
          <a:endParaRPr lang="en-US"/>
        </a:p>
      </dgm:t>
    </dgm:pt>
    <dgm:pt modelId="{686A1A37-AC61-4EC6-8398-59788F898E91}" type="sibTrans" cxnId="{AE26F329-897E-412E-A92A-D95A8804158B}">
      <dgm:prSet/>
      <dgm:spPr/>
      <dgm:t>
        <a:bodyPr/>
        <a:lstStyle/>
        <a:p>
          <a:endParaRPr lang="en-US"/>
        </a:p>
      </dgm:t>
    </dgm:pt>
    <dgm:pt modelId="{7D1C9009-9B60-4C15-8E3B-F949FAB90776}">
      <dgm:prSet phldrT="[Text]" phldr="1"/>
      <dgm:spPr/>
      <dgm:t>
        <a:bodyPr/>
        <a:lstStyle/>
        <a:p>
          <a:endParaRPr lang="en-US" dirty="0"/>
        </a:p>
      </dgm:t>
    </dgm:pt>
    <dgm:pt modelId="{E75197AC-E7B0-4C26-9D1F-47E47BE7CCEF}" type="parTrans" cxnId="{4E6E6427-5348-4ECF-99CC-46CA5F3BDA5F}">
      <dgm:prSet/>
      <dgm:spPr/>
      <dgm:t>
        <a:bodyPr/>
        <a:lstStyle/>
        <a:p>
          <a:endParaRPr lang="en-US"/>
        </a:p>
      </dgm:t>
    </dgm:pt>
    <dgm:pt modelId="{9D56A871-CE7A-4922-AAF9-9D95A29D1039}" type="sibTrans" cxnId="{4E6E6427-5348-4ECF-99CC-46CA5F3BDA5F}">
      <dgm:prSet/>
      <dgm:spPr/>
      <dgm:t>
        <a:bodyPr/>
        <a:lstStyle/>
        <a:p>
          <a:endParaRPr lang="en-US"/>
        </a:p>
      </dgm:t>
    </dgm:pt>
    <dgm:pt modelId="{BEBB7508-5593-4665-86D9-67DC9EEDFE00}">
      <dgm:prSet phldrT="[Text]" phldr="1"/>
      <dgm:spPr/>
      <dgm:t>
        <a:bodyPr/>
        <a:lstStyle/>
        <a:p>
          <a:endParaRPr lang="en-US"/>
        </a:p>
      </dgm:t>
    </dgm:pt>
    <dgm:pt modelId="{C01D930E-241E-4B8F-9FFE-A12F23D4AE61}" type="parTrans" cxnId="{8AD44159-442C-4DEC-ACDC-2060DD6FE511}">
      <dgm:prSet/>
      <dgm:spPr/>
      <dgm:t>
        <a:bodyPr/>
        <a:lstStyle/>
        <a:p>
          <a:endParaRPr lang="en-US"/>
        </a:p>
      </dgm:t>
    </dgm:pt>
    <dgm:pt modelId="{8C2D30BC-9728-4727-AC9C-7DD1886B66DA}" type="sibTrans" cxnId="{8AD44159-442C-4DEC-ACDC-2060DD6FE511}">
      <dgm:prSet/>
      <dgm:spPr/>
      <dgm:t>
        <a:bodyPr/>
        <a:lstStyle/>
        <a:p>
          <a:endParaRPr lang="en-US"/>
        </a:p>
      </dgm:t>
    </dgm:pt>
    <dgm:pt modelId="{DC185536-47EC-480B-B419-24BC666B206E}">
      <dgm:prSet phldrT="[Text]" phldr="1"/>
      <dgm:spPr/>
      <dgm:t>
        <a:bodyPr/>
        <a:lstStyle/>
        <a:p>
          <a:endParaRPr lang="en-US"/>
        </a:p>
      </dgm:t>
    </dgm:pt>
    <dgm:pt modelId="{43B3845C-4A8E-4186-AC01-CB23C9CE3CE4}" type="parTrans" cxnId="{D6D3D766-AAF1-452B-B7A5-DE64D7EFBDAC}">
      <dgm:prSet/>
      <dgm:spPr/>
      <dgm:t>
        <a:bodyPr/>
        <a:lstStyle/>
        <a:p>
          <a:endParaRPr lang="en-US"/>
        </a:p>
      </dgm:t>
    </dgm:pt>
    <dgm:pt modelId="{FF327DB0-0FCC-45EC-A004-6349AB5E0A19}" type="sibTrans" cxnId="{D6D3D766-AAF1-452B-B7A5-DE64D7EFBDAC}">
      <dgm:prSet/>
      <dgm:spPr/>
      <dgm:t>
        <a:bodyPr/>
        <a:lstStyle/>
        <a:p>
          <a:endParaRPr lang="en-US"/>
        </a:p>
      </dgm:t>
    </dgm:pt>
    <dgm:pt modelId="{343B6168-99DB-4C0C-9BE7-E54D7B80C5AD}">
      <dgm:prSet phldrT="[Text]" phldr="1"/>
      <dgm:spPr/>
      <dgm:t>
        <a:bodyPr/>
        <a:lstStyle/>
        <a:p>
          <a:endParaRPr lang="en-US"/>
        </a:p>
      </dgm:t>
    </dgm:pt>
    <dgm:pt modelId="{6F98FC42-2370-4FD0-A627-0708511F7F32}" type="parTrans" cxnId="{3DFE3AE5-6DA5-4440-A66F-1437FD4DC5D4}">
      <dgm:prSet/>
      <dgm:spPr/>
      <dgm:t>
        <a:bodyPr/>
        <a:lstStyle/>
        <a:p>
          <a:endParaRPr lang="en-US"/>
        </a:p>
      </dgm:t>
    </dgm:pt>
    <dgm:pt modelId="{95FBDDB6-4174-4619-B543-81DEF6B7716A}" type="sibTrans" cxnId="{3DFE3AE5-6DA5-4440-A66F-1437FD4DC5D4}">
      <dgm:prSet/>
      <dgm:spPr/>
      <dgm:t>
        <a:bodyPr/>
        <a:lstStyle/>
        <a:p>
          <a:endParaRPr lang="en-US"/>
        </a:p>
      </dgm:t>
    </dgm:pt>
    <dgm:pt modelId="{AC73436A-3EE6-4AB1-8B81-F0B7414514C2}">
      <dgm:prSet phldrT="[Text]" phldr="1"/>
      <dgm:spPr/>
      <dgm:t>
        <a:bodyPr/>
        <a:lstStyle/>
        <a:p>
          <a:endParaRPr lang="en-US"/>
        </a:p>
      </dgm:t>
    </dgm:pt>
    <dgm:pt modelId="{67F09836-65ED-439A-8E55-BF0FF6A12BA6}" type="parTrans" cxnId="{667A6532-F93A-4FD0-BD4D-A1165020F36F}">
      <dgm:prSet/>
      <dgm:spPr/>
      <dgm:t>
        <a:bodyPr/>
        <a:lstStyle/>
        <a:p>
          <a:endParaRPr lang="en-US"/>
        </a:p>
      </dgm:t>
    </dgm:pt>
    <dgm:pt modelId="{6C19F97B-9D99-4777-817C-1695A372D4F1}" type="sibTrans" cxnId="{667A6532-F93A-4FD0-BD4D-A1165020F36F}">
      <dgm:prSet/>
      <dgm:spPr/>
      <dgm:t>
        <a:bodyPr/>
        <a:lstStyle/>
        <a:p>
          <a:endParaRPr lang="en-US"/>
        </a:p>
      </dgm:t>
    </dgm:pt>
    <dgm:pt modelId="{352A865C-AD96-4AB1-8A5C-397B7A7D9B07}">
      <dgm:prSet phldrT="[Text]" phldr="1"/>
      <dgm:spPr/>
      <dgm:t>
        <a:bodyPr/>
        <a:lstStyle/>
        <a:p>
          <a:endParaRPr lang="en-US"/>
        </a:p>
      </dgm:t>
    </dgm:pt>
    <dgm:pt modelId="{7EC1ADA9-9F6E-4AFC-AE86-4831D523AA38}" type="parTrans" cxnId="{464AEB83-A961-4BF3-980D-8DBCF9264695}">
      <dgm:prSet/>
      <dgm:spPr/>
      <dgm:t>
        <a:bodyPr/>
        <a:lstStyle/>
        <a:p>
          <a:endParaRPr lang="en-US"/>
        </a:p>
      </dgm:t>
    </dgm:pt>
    <dgm:pt modelId="{7473CF13-22F0-41AF-BD4E-305659448BE2}" type="sibTrans" cxnId="{464AEB83-A961-4BF3-980D-8DBCF9264695}">
      <dgm:prSet/>
      <dgm:spPr/>
      <dgm:t>
        <a:bodyPr/>
        <a:lstStyle/>
        <a:p>
          <a:endParaRPr lang="en-US"/>
        </a:p>
      </dgm:t>
    </dgm:pt>
    <dgm:pt modelId="{9C6F0069-43DC-402D-BD84-1006528FCE04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Субвенције </a:t>
          </a:r>
          <a:r>
            <a:rPr lang="sr-Cyrl-RS" dirty="0" smtClean="0">
              <a:solidFill>
                <a:srgbClr val="FF0000"/>
              </a:solidFill>
            </a:rPr>
            <a:t>111.300.000</a:t>
          </a:r>
          <a:r>
            <a:rPr lang="sr-Cyrl-RS" dirty="0" smtClean="0">
              <a:solidFill>
                <a:schemeClr val="bg1"/>
              </a:solidFill>
            </a:rPr>
            <a:t> </a:t>
          </a:r>
          <a:r>
            <a:rPr lang="sr-Cyrl-RS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44D9A023-5F81-4677-8A1D-494A76B02F4A}" type="parTrans" cxnId="{A14346A8-4918-4300-9891-20568D283921}">
      <dgm:prSet/>
      <dgm:spPr/>
      <dgm:t>
        <a:bodyPr/>
        <a:lstStyle/>
        <a:p>
          <a:endParaRPr lang="en-US"/>
        </a:p>
      </dgm:t>
    </dgm:pt>
    <dgm:pt modelId="{9FF20664-3F6F-4415-8233-D443550F6854}" type="sibTrans" cxnId="{A14346A8-4918-4300-9891-20568D283921}">
      <dgm:prSet/>
      <dgm:spPr/>
      <dgm:t>
        <a:bodyPr/>
        <a:lstStyle/>
        <a:p>
          <a:endParaRPr lang="en-US"/>
        </a:p>
      </dgm:t>
    </dgm:pt>
    <dgm:pt modelId="{91651A17-950C-49EC-8C35-2517548AE9E6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Капитални издаци </a:t>
          </a:r>
          <a:r>
            <a:rPr lang="sr-Cyrl-RS" dirty="0" smtClean="0">
              <a:solidFill>
                <a:srgbClr val="FF0000"/>
              </a:solidFill>
            </a:rPr>
            <a:t> 2.711.828.000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842A79D3-4827-4424-A76D-539154392405}" type="parTrans" cxnId="{E14E4EEE-087E-4E8C-92C7-D48A2C2A60C4}">
      <dgm:prSet/>
      <dgm:spPr/>
      <dgm:t>
        <a:bodyPr/>
        <a:lstStyle/>
        <a:p>
          <a:endParaRPr lang="en-US"/>
        </a:p>
      </dgm:t>
    </dgm:pt>
    <dgm:pt modelId="{8962C693-DF60-43F6-9F43-7615C2E1439A}" type="sibTrans" cxnId="{E14E4EEE-087E-4E8C-92C7-D48A2C2A60C4}">
      <dgm:prSet/>
      <dgm:spPr/>
      <dgm:t>
        <a:bodyPr/>
        <a:lstStyle/>
        <a:p>
          <a:endParaRPr lang="en-US"/>
        </a:p>
      </dgm:t>
    </dgm:pt>
    <dgm:pt modelId="{3641F520-BAF8-4BA4-A826-44FA753A5F4E}">
      <dgm:prSet/>
      <dgm:spPr/>
      <dgm:t>
        <a:bodyPr/>
        <a:lstStyle/>
        <a:p>
          <a:endParaRPr lang="en-US" dirty="0"/>
        </a:p>
      </dgm:t>
    </dgm:pt>
    <dgm:pt modelId="{31D6B297-275C-4FAC-A07E-4467512471AD}" type="parTrans" cxnId="{D5A26C81-B5CA-4FF9-85ED-60967857EFA6}">
      <dgm:prSet/>
      <dgm:spPr/>
      <dgm:t>
        <a:bodyPr/>
        <a:lstStyle/>
        <a:p>
          <a:endParaRPr lang="en-US"/>
        </a:p>
      </dgm:t>
    </dgm:pt>
    <dgm:pt modelId="{53B82682-8E0C-4903-98EA-36CBB0B8A63B}" type="sibTrans" cxnId="{D5A26C81-B5CA-4FF9-85ED-60967857EFA6}">
      <dgm:prSet/>
      <dgm:spPr/>
      <dgm:t>
        <a:bodyPr/>
        <a:lstStyle/>
        <a:p>
          <a:endParaRPr lang="en-US"/>
        </a:p>
      </dgm:t>
    </dgm:pt>
    <dgm:pt modelId="{3BA9396D-1753-43D3-A703-A75A7C19204B}">
      <dgm:prSet/>
      <dgm:spPr/>
      <dgm:t>
        <a:bodyPr/>
        <a:lstStyle/>
        <a:p>
          <a:endParaRPr lang="en-US" dirty="0"/>
        </a:p>
      </dgm:t>
    </dgm:pt>
    <dgm:pt modelId="{FDC0F8DA-00AF-40CD-B616-B7AA7472101C}" type="parTrans" cxnId="{4A16358E-6F75-4AC0-B6E5-E26F15B1A750}">
      <dgm:prSet/>
      <dgm:spPr/>
      <dgm:t>
        <a:bodyPr/>
        <a:lstStyle/>
        <a:p>
          <a:endParaRPr lang="en-US"/>
        </a:p>
      </dgm:t>
    </dgm:pt>
    <dgm:pt modelId="{869210E2-CDFB-49E6-A3F9-D5A55D2018F0}" type="sibTrans" cxnId="{4A16358E-6F75-4AC0-B6E5-E26F15B1A750}">
      <dgm:prSet/>
      <dgm:spPr/>
      <dgm:t>
        <a:bodyPr/>
        <a:lstStyle/>
        <a:p>
          <a:endParaRPr lang="en-US"/>
        </a:p>
      </dgm:t>
    </dgm:pt>
    <dgm:pt modelId="{C64FD589-26EA-483C-BB5E-C8324A82EAF5}">
      <dgm:prSet/>
      <dgm:spPr/>
      <dgm:t>
        <a:bodyPr/>
        <a:lstStyle/>
        <a:p>
          <a:endParaRPr lang="en-US" dirty="0"/>
        </a:p>
      </dgm:t>
    </dgm:pt>
    <dgm:pt modelId="{1E312D33-14E1-4B2B-A210-2A735401CE1C}" type="parTrans" cxnId="{B6507D96-25C4-4121-9433-2A113978B784}">
      <dgm:prSet/>
      <dgm:spPr/>
      <dgm:t>
        <a:bodyPr/>
        <a:lstStyle/>
        <a:p>
          <a:endParaRPr lang="en-US"/>
        </a:p>
      </dgm:t>
    </dgm:pt>
    <dgm:pt modelId="{46E45D53-1277-4C97-8E3B-323B4EBF62F5}" type="sibTrans" cxnId="{B6507D96-25C4-4121-9433-2A113978B784}">
      <dgm:prSet/>
      <dgm:spPr/>
      <dgm:t>
        <a:bodyPr/>
        <a:lstStyle/>
        <a:p>
          <a:endParaRPr lang="en-US"/>
        </a:p>
      </dgm:t>
    </dgm:pt>
    <dgm:pt modelId="{4746DA87-483C-4B84-9A22-BC58F96CB23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Расходи за запослене </a:t>
          </a:r>
          <a:r>
            <a:rPr lang="sr-Cyrl-RS" dirty="0" smtClean="0">
              <a:solidFill>
                <a:srgbClr val="FF0000"/>
              </a:solidFill>
            </a:rPr>
            <a:t>2.111.290.000</a:t>
          </a:r>
          <a:r>
            <a:rPr lang="sr-Cyrl-RS" dirty="0" smtClean="0">
              <a:solidFill>
                <a:schemeClr val="bg1"/>
              </a:solidFill>
            </a:rPr>
            <a:t> </a:t>
          </a:r>
          <a:r>
            <a:rPr lang="sr-Cyrl-RS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8A92D324-8EB2-4984-ADCB-62EACF9FECFF}" type="parTrans" cxnId="{0F519843-417F-4196-AE51-1E900F71077B}">
      <dgm:prSet/>
      <dgm:spPr/>
      <dgm:t>
        <a:bodyPr/>
        <a:lstStyle/>
        <a:p>
          <a:endParaRPr lang="en-US"/>
        </a:p>
      </dgm:t>
    </dgm:pt>
    <dgm:pt modelId="{DB95B0B9-5D2D-4D1A-A4F8-70F45A0E9738}" type="sibTrans" cxnId="{0F519843-417F-4196-AE51-1E900F71077B}">
      <dgm:prSet/>
      <dgm:spPr/>
      <dgm:t>
        <a:bodyPr/>
        <a:lstStyle/>
        <a:p>
          <a:endParaRPr lang="en-US"/>
        </a:p>
      </dgm:t>
    </dgm:pt>
    <dgm:pt modelId="{8329AE49-ECD5-4C13-B90F-CA83B6E6F994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Социјална помоћ </a:t>
          </a:r>
          <a:r>
            <a:rPr lang="sr-Cyrl-RS" dirty="0" smtClean="0">
              <a:solidFill>
                <a:srgbClr val="FF0000"/>
              </a:solidFill>
            </a:rPr>
            <a:t>458.585.000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6A3537F1-6C7A-4D5E-9BC9-14D14BE7BA95}" type="parTrans" cxnId="{47BC94C2-46D4-453B-A292-6076A9F8EE3B}">
      <dgm:prSet/>
      <dgm:spPr/>
      <dgm:t>
        <a:bodyPr/>
        <a:lstStyle/>
        <a:p>
          <a:endParaRPr lang="en-US"/>
        </a:p>
      </dgm:t>
    </dgm:pt>
    <dgm:pt modelId="{9CB0C477-89B3-4058-B341-9FC9F0AB6BB2}" type="sibTrans" cxnId="{47BC94C2-46D4-453B-A292-6076A9F8EE3B}">
      <dgm:prSet/>
      <dgm:spPr/>
      <dgm:t>
        <a:bodyPr/>
        <a:lstStyle/>
        <a:p>
          <a:endParaRPr lang="en-US"/>
        </a:p>
      </dgm:t>
    </dgm:pt>
    <dgm:pt modelId="{3FA5C700-C8EE-4CAC-8DA0-0BA7CA952C72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Дотације и трансфери </a:t>
          </a:r>
          <a:r>
            <a:rPr lang="sr-Cyrl-RS" dirty="0" smtClean="0">
              <a:solidFill>
                <a:srgbClr val="FF0000"/>
              </a:solidFill>
            </a:rPr>
            <a:t>1.230.893.000</a:t>
          </a:r>
          <a:r>
            <a:rPr lang="sr-Cyrl-RS" dirty="0" smtClean="0">
              <a:solidFill>
                <a:schemeClr val="bg1"/>
              </a:solidFill>
            </a:rPr>
            <a:t> </a:t>
          </a:r>
          <a:r>
            <a:rPr lang="sr-Cyrl-RS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6970CC38-AACF-4350-BF4D-BD796B05B1FA}" type="parTrans" cxnId="{3BA8FFD8-B6F3-4518-99B6-8F25F307CF52}">
      <dgm:prSet/>
      <dgm:spPr/>
      <dgm:t>
        <a:bodyPr/>
        <a:lstStyle/>
        <a:p>
          <a:endParaRPr lang="en-US"/>
        </a:p>
      </dgm:t>
    </dgm:pt>
    <dgm:pt modelId="{61B610E5-4DC8-4394-A22C-5BBE6CDEE232}" type="sibTrans" cxnId="{3BA8FFD8-B6F3-4518-99B6-8F25F307CF52}">
      <dgm:prSet/>
      <dgm:spPr/>
      <dgm:t>
        <a:bodyPr/>
        <a:lstStyle/>
        <a:p>
          <a:endParaRPr lang="en-US"/>
        </a:p>
      </dgm:t>
    </dgm:pt>
    <dgm:pt modelId="{ED01A515-5448-4A3E-A2EC-575448D0F5A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Остали </a:t>
          </a:r>
          <a:r>
            <a:rPr lang="sr-Cyrl-RS" dirty="0" smtClean="0">
              <a:solidFill>
                <a:schemeClr val="bg1"/>
              </a:solidFill>
            </a:rPr>
            <a:t>расходи 1.055</a:t>
          </a:r>
          <a:r>
            <a:rPr lang="sr-Cyrl-RS" dirty="0" smtClean="0">
              <a:solidFill>
                <a:srgbClr val="FF0000"/>
              </a:solidFill>
            </a:rPr>
            <a:t>.730.000</a:t>
          </a:r>
          <a:r>
            <a:rPr lang="sr-Cyrl-RS" dirty="0" smtClean="0">
              <a:solidFill>
                <a:schemeClr val="bg1"/>
              </a:solidFill>
            </a:rPr>
            <a:t>  динара</a:t>
          </a:r>
          <a:endParaRPr lang="en-US" dirty="0">
            <a:solidFill>
              <a:schemeClr val="bg1"/>
            </a:solidFill>
          </a:endParaRPr>
        </a:p>
      </dgm:t>
    </dgm:pt>
    <dgm:pt modelId="{3C8BC949-583D-42C4-9E18-497A2FA6C1D3}" type="parTrans" cxnId="{30638209-A4D1-4BFE-943D-C66C72DB50AF}">
      <dgm:prSet/>
      <dgm:spPr/>
      <dgm:t>
        <a:bodyPr/>
        <a:lstStyle/>
        <a:p>
          <a:endParaRPr lang="en-US"/>
        </a:p>
      </dgm:t>
    </dgm:pt>
    <dgm:pt modelId="{B658162B-CA61-458F-8F17-E18D499D4DE8}" type="sibTrans" cxnId="{30638209-A4D1-4BFE-943D-C66C72DB50AF}">
      <dgm:prSet/>
      <dgm:spPr/>
      <dgm:t>
        <a:bodyPr/>
        <a:lstStyle/>
        <a:p>
          <a:endParaRPr lang="en-US"/>
        </a:p>
      </dgm:t>
    </dgm:pt>
    <dgm:pt modelId="{AE26BF5A-34A6-4192-8BEA-D9ECFB941642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Средства резерве </a:t>
          </a:r>
          <a:r>
            <a:rPr lang="sr-Cyrl-RS" dirty="0" smtClean="0">
              <a:solidFill>
                <a:schemeClr val="bg1"/>
              </a:solidFill>
            </a:rPr>
            <a:t> </a:t>
          </a:r>
          <a:r>
            <a:rPr lang="sr-Cyrl-RS" dirty="0" smtClean="0">
              <a:solidFill>
                <a:srgbClr val="FF0000"/>
              </a:solidFill>
            </a:rPr>
            <a:t>170.000.000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053AEA0B-0F73-4DAC-9295-FCA55D0C5C5A}" type="parTrans" cxnId="{C2BA2E7D-A4DC-497F-82AA-B05171512E7B}">
      <dgm:prSet/>
      <dgm:spPr/>
      <dgm:t>
        <a:bodyPr/>
        <a:lstStyle/>
        <a:p>
          <a:endParaRPr lang="en-US"/>
        </a:p>
      </dgm:t>
    </dgm:pt>
    <dgm:pt modelId="{F67939D1-3ADF-4276-A6FA-0083CE5DA4FA}" type="sibTrans" cxnId="{C2BA2E7D-A4DC-497F-82AA-B05171512E7B}">
      <dgm:prSet/>
      <dgm:spPr/>
      <dgm:t>
        <a:bodyPr/>
        <a:lstStyle/>
        <a:p>
          <a:endParaRPr lang="en-US"/>
        </a:p>
      </dgm:t>
    </dgm:pt>
    <dgm:pt modelId="{F4B68BA8-694B-4B7F-8215-68903FFCD2D7}" type="pres">
      <dgm:prSet presAssocID="{B1BE2A8E-285E-4C69-9BFF-CE48B252AA5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sr-Latn-RS"/>
        </a:p>
      </dgm:t>
    </dgm:pt>
    <dgm:pt modelId="{E59436B1-B652-4794-B4F4-4850647DACEB}" type="pres">
      <dgm:prSet presAssocID="{9ED1A3B2-A381-4201-823D-E4B4F944886D}" presName="centerShape" presStyleLbl="node0" presStyleIdx="0" presStyleCnt="1" custScaleX="131723" custScaleY="134986"/>
      <dgm:spPr/>
      <dgm:t>
        <a:bodyPr/>
        <a:lstStyle/>
        <a:p>
          <a:endParaRPr lang="sr-Latn-RS"/>
        </a:p>
      </dgm:t>
    </dgm:pt>
    <dgm:pt modelId="{73F305AC-CFDC-45B1-8AB8-6FABD1C99179}" type="pres">
      <dgm:prSet presAssocID="{A7091EAC-498C-4E8C-B46B-331B042A0C75}" presName="node" presStyleLbl="node1" presStyleIdx="0" presStyleCnt="8" custScaleX="141131" custScaleY="140917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DA491651-56D0-404C-82B0-25ACBF882A98}" type="pres">
      <dgm:prSet presAssocID="{A7091EAC-498C-4E8C-B46B-331B042A0C75}" presName="dummy" presStyleCnt="0"/>
      <dgm:spPr/>
    </dgm:pt>
    <dgm:pt modelId="{44C62812-7B8C-4DB2-9C0D-14651D9AFC46}" type="pres">
      <dgm:prSet presAssocID="{686A1A37-AC61-4EC6-8398-59788F898E91}" presName="sibTrans" presStyleLbl="sibTrans2D1" presStyleIdx="0" presStyleCnt="8"/>
      <dgm:spPr/>
      <dgm:t>
        <a:bodyPr/>
        <a:lstStyle/>
        <a:p>
          <a:endParaRPr lang="sr-Latn-RS"/>
        </a:p>
      </dgm:t>
    </dgm:pt>
    <dgm:pt modelId="{A14630AA-C1BD-4A7E-B665-0A7C9B6C19C9}" type="pres">
      <dgm:prSet presAssocID="{3FA5C700-C8EE-4CAC-8DA0-0BA7CA952C72}" presName="node" presStyleLbl="node1" presStyleIdx="1" presStyleCnt="8" custScaleX="131953" custScaleY="129967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B3474404-DEC3-43DE-B1B0-FCCBA45B0B53}" type="pres">
      <dgm:prSet presAssocID="{3FA5C700-C8EE-4CAC-8DA0-0BA7CA952C72}" presName="dummy" presStyleCnt="0"/>
      <dgm:spPr/>
    </dgm:pt>
    <dgm:pt modelId="{5D42F3FF-3AAD-4819-B004-ADDCB69227EB}" type="pres">
      <dgm:prSet presAssocID="{61B610E5-4DC8-4394-A22C-5BBE6CDEE232}" presName="sibTrans" presStyleLbl="sibTrans2D1" presStyleIdx="1" presStyleCnt="8"/>
      <dgm:spPr/>
      <dgm:t>
        <a:bodyPr/>
        <a:lstStyle/>
        <a:p>
          <a:endParaRPr lang="sr-Latn-RS"/>
        </a:p>
      </dgm:t>
    </dgm:pt>
    <dgm:pt modelId="{E43F7264-94BE-4E7E-8A98-A0D70BB3AF06}" type="pres">
      <dgm:prSet presAssocID="{4746DA87-483C-4B84-9A22-BC58F96CB23A}" presName="node" presStyleLbl="node1" presStyleIdx="2" presStyleCnt="8" custScaleX="121003" custScaleY="119208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931EF9CE-45BC-491C-9A74-72874D860E58}" type="pres">
      <dgm:prSet presAssocID="{4746DA87-483C-4B84-9A22-BC58F96CB23A}" presName="dummy" presStyleCnt="0"/>
      <dgm:spPr/>
    </dgm:pt>
    <dgm:pt modelId="{19B05264-FBF1-4254-AA6E-8DA1048C9EC5}" type="pres">
      <dgm:prSet presAssocID="{DB95B0B9-5D2D-4D1A-A4F8-70F45A0E9738}" presName="sibTrans" presStyleLbl="sibTrans2D1" presStyleIdx="2" presStyleCnt="8"/>
      <dgm:spPr/>
      <dgm:t>
        <a:bodyPr/>
        <a:lstStyle/>
        <a:p>
          <a:endParaRPr lang="sr-Latn-RS"/>
        </a:p>
      </dgm:t>
    </dgm:pt>
    <dgm:pt modelId="{115526CD-270E-4C52-A164-15F2B6F9FE39}" type="pres">
      <dgm:prSet presAssocID="{8329AE49-ECD5-4C13-B90F-CA83B6E6F994}" presName="node" presStyleLbl="node1" presStyleIdx="3" presStyleCnt="8" custScaleX="120594" custScaleY="116316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E442822E-2282-4D84-AEA3-97E5D7F5026E}" type="pres">
      <dgm:prSet presAssocID="{8329AE49-ECD5-4C13-B90F-CA83B6E6F994}" presName="dummy" presStyleCnt="0"/>
      <dgm:spPr/>
    </dgm:pt>
    <dgm:pt modelId="{1EBC4AA2-7966-4002-8CE2-7479E65C1C79}" type="pres">
      <dgm:prSet presAssocID="{9CB0C477-89B3-4058-B341-9FC9F0AB6BB2}" presName="sibTrans" presStyleLbl="sibTrans2D1" presStyleIdx="3" presStyleCnt="8"/>
      <dgm:spPr/>
      <dgm:t>
        <a:bodyPr/>
        <a:lstStyle/>
        <a:p>
          <a:endParaRPr lang="sr-Latn-RS"/>
        </a:p>
      </dgm:t>
    </dgm:pt>
    <dgm:pt modelId="{5101AD7C-EA94-402A-A388-0FD916639D60}" type="pres">
      <dgm:prSet presAssocID="{9C6F0069-43DC-402D-BD84-1006528FCE04}" presName="node" presStyleLbl="node1" presStyleIdx="4" presStyleCnt="8" custScaleX="117384" custScaleY="118966" custRadScaleRad="98874" custRadScaleInc="-5820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97296767-E761-4683-B475-54E34622C9C1}" type="pres">
      <dgm:prSet presAssocID="{9C6F0069-43DC-402D-BD84-1006528FCE04}" presName="dummy" presStyleCnt="0"/>
      <dgm:spPr/>
    </dgm:pt>
    <dgm:pt modelId="{FC9B55A0-D6BC-47A3-92D9-CF0D462CBA3E}" type="pres">
      <dgm:prSet presAssocID="{9FF20664-3F6F-4415-8233-D443550F6854}" presName="sibTrans" presStyleLbl="sibTrans2D1" presStyleIdx="4" presStyleCnt="8"/>
      <dgm:spPr/>
      <dgm:t>
        <a:bodyPr/>
        <a:lstStyle/>
        <a:p>
          <a:endParaRPr lang="sr-Latn-RS"/>
        </a:p>
      </dgm:t>
    </dgm:pt>
    <dgm:pt modelId="{D19ADD6D-9F0A-4766-B637-BB2D5495A9BB}" type="pres">
      <dgm:prSet presAssocID="{ED01A515-5448-4A3E-A2EC-575448D0F5AA}" presName="node" presStyleLbl="node1" presStyleIdx="5" presStyleCnt="8" custScaleX="113767" custScaleY="116316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CB9DB137-9ACF-4A5D-915D-C6DEF62C671A}" type="pres">
      <dgm:prSet presAssocID="{ED01A515-5448-4A3E-A2EC-575448D0F5AA}" presName="dummy" presStyleCnt="0"/>
      <dgm:spPr/>
    </dgm:pt>
    <dgm:pt modelId="{84EFD8D8-F116-4363-8F07-0BDD118D8287}" type="pres">
      <dgm:prSet presAssocID="{B658162B-CA61-458F-8F17-E18D499D4DE8}" presName="sibTrans" presStyleLbl="sibTrans2D1" presStyleIdx="5" presStyleCnt="8"/>
      <dgm:spPr/>
      <dgm:t>
        <a:bodyPr/>
        <a:lstStyle/>
        <a:p>
          <a:endParaRPr lang="sr-Latn-RS"/>
        </a:p>
      </dgm:t>
    </dgm:pt>
    <dgm:pt modelId="{4F05B281-B6DB-45BB-A427-1BF92AADC139}" type="pres">
      <dgm:prSet presAssocID="{AE26BF5A-34A6-4192-8BEA-D9ECFB941642}" presName="node" presStyleLbl="node1" presStyleIdx="6" presStyleCnt="8" custScaleX="112359" custScaleY="125494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FEDFE719-4F44-4DDA-B702-82A372856A51}" type="pres">
      <dgm:prSet presAssocID="{AE26BF5A-34A6-4192-8BEA-D9ECFB941642}" presName="dummy" presStyleCnt="0"/>
      <dgm:spPr/>
    </dgm:pt>
    <dgm:pt modelId="{C0575E5C-DEAA-49FF-9C6A-0DF4C03D040D}" type="pres">
      <dgm:prSet presAssocID="{F67939D1-3ADF-4276-A6FA-0083CE5DA4FA}" presName="sibTrans" presStyleLbl="sibTrans2D1" presStyleIdx="6" presStyleCnt="8"/>
      <dgm:spPr/>
      <dgm:t>
        <a:bodyPr/>
        <a:lstStyle/>
        <a:p>
          <a:endParaRPr lang="sr-Latn-RS"/>
        </a:p>
      </dgm:t>
    </dgm:pt>
    <dgm:pt modelId="{2D6C03BD-4023-431E-84F6-C080A9961C8A}" type="pres">
      <dgm:prSet presAssocID="{91651A17-950C-49EC-8C35-2517548AE9E6}" presName="node" presStyleLbl="node1" presStyleIdx="7" presStyleCnt="8" custScaleX="134628" custScaleY="131362" custRadScaleRad="93377" custRadScaleInc="-24115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2578787D-F4B0-463A-AA6F-94706894BC8C}" type="pres">
      <dgm:prSet presAssocID="{91651A17-950C-49EC-8C35-2517548AE9E6}" presName="dummy" presStyleCnt="0"/>
      <dgm:spPr/>
    </dgm:pt>
    <dgm:pt modelId="{7C884431-F906-455C-AAF5-4FBEC1E13C27}" type="pres">
      <dgm:prSet presAssocID="{8962C693-DF60-43F6-9F43-7615C2E1439A}" presName="sibTrans" presStyleLbl="sibTrans2D1" presStyleIdx="7" presStyleCnt="8"/>
      <dgm:spPr/>
      <dgm:t>
        <a:bodyPr/>
        <a:lstStyle/>
        <a:p>
          <a:endParaRPr lang="sr-Latn-RS"/>
        </a:p>
      </dgm:t>
    </dgm:pt>
  </dgm:ptLst>
  <dgm:cxnLst>
    <dgm:cxn modelId="{15B25BE7-B61F-4399-8DBB-F360C2BA96E5}" type="presOf" srcId="{686A1A37-AC61-4EC6-8398-59788F898E91}" destId="{44C62812-7B8C-4DB2-9C0D-14651D9AFC46}" srcOrd="0" destOrd="0" presId="urn:microsoft.com/office/officeart/2005/8/layout/radial6"/>
    <dgm:cxn modelId="{D5A26C81-B5CA-4FF9-85ED-60967857EFA6}" srcId="{B1BE2A8E-285E-4C69-9BFF-CE48B252AA50}" destId="{3641F520-BAF8-4BA4-A826-44FA753A5F4E}" srcOrd="3" destOrd="0" parTransId="{31D6B297-275C-4FAC-A07E-4467512471AD}" sibTransId="{53B82682-8E0C-4903-98EA-36CBB0B8A63B}"/>
    <dgm:cxn modelId="{A14346A8-4918-4300-9891-20568D283921}" srcId="{9ED1A3B2-A381-4201-823D-E4B4F944886D}" destId="{9C6F0069-43DC-402D-BD84-1006528FCE04}" srcOrd="4" destOrd="0" parTransId="{44D9A023-5F81-4677-8A1D-494A76B02F4A}" sibTransId="{9FF20664-3F6F-4415-8233-D443550F6854}"/>
    <dgm:cxn modelId="{BD8B088F-38DD-4C61-9C7F-39D38AF469D9}" type="presOf" srcId="{DB95B0B9-5D2D-4D1A-A4F8-70F45A0E9738}" destId="{19B05264-FBF1-4254-AA6E-8DA1048C9EC5}" srcOrd="0" destOrd="0" presId="urn:microsoft.com/office/officeart/2005/8/layout/radial6"/>
    <dgm:cxn modelId="{57289D19-F335-4D68-AC7E-5582D07598B2}" type="presOf" srcId="{9FF20664-3F6F-4415-8233-D443550F6854}" destId="{FC9B55A0-D6BC-47A3-92D9-CF0D462CBA3E}" srcOrd="0" destOrd="0" presId="urn:microsoft.com/office/officeart/2005/8/layout/radial6"/>
    <dgm:cxn modelId="{5EC1D513-D8D4-45F0-8AFD-7633B3DF7A52}" type="presOf" srcId="{4746DA87-483C-4B84-9A22-BC58F96CB23A}" destId="{E43F7264-94BE-4E7E-8A98-A0D70BB3AF06}" srcOrd="0" destOrd="0" presId="urn:microsoft.com/office/officeart/2005/8/layout/radial6"/>
    <dgm:cxn modelId="{6AD463C1-088C-44BE-8C34-750F20CE8DA0}" type="presOf" srcId="{3FA5C700-C8EE-4CAC-8DA0-0BA7CA952C72}" destId="{A14630AA-C1BD-4A7E-B665-0A7C9B6C19C9}" srcOrd="0" destOrd="0" presId="urn:microsoft.com/office/officeart/2005/8/layout/radial6"/>
    <dgm:cxn modelId="{0BB795E9-FFF1-4A2D-878C-FAE1C6BDCC87}" type="presOf" srcId="{9C6F0069-43DC-402D-BD84-1006528FCE04}" destId="{5101AD7C-EA94-402A-A388-0FD916639D60}" srcOrd="0" destOrd="0" presId="urn:microsoft.com/office/officeart/2005/8/layout/radial6"/>
    <dgm:cxn modelId="{30638209-A4D1-4BFE-943D-C66C72DB50AF}" srcId="{9ED1A3B2-A381-4201-823D-E4B4F944886D}" destId="{ED01A515-5448-4A3E-A2EC-575448D0F5AA}" srcOrd="5" destOrd="0" parTransId="{3C8BC949-583D-42C4-9E18-497A2FA6C1D3}" sibTransId="{B658162B-CA61-458F-8F17-E18D499D4DE8}"/>
    <dgm:cxn modelId="{8AD44159-442C-4DEC-ACDC-2060DD6FE511}" srcId="{7D1C9009-9B60-4C15-8E3B-F949FAB90776}" destId="{BEBB7508-5593-4665-86D9-67DC9EEDFE00}" srcOrd="0" destOrd="0" parTransId="{C01D930E-241E-4B8F-9FFE-A12F23D4AE61}" sibTransId="{8C2D30BC-9728-4727-AC9C-7DD1886B66DA}"/>
    <dgm:cxn modelId="{47BC94C2-46D4-453B-A292-6076A9F8EE3B}" srcId="{9ED1A3B2-A381-4201-823D-E4B4F944886D}" destId="{8329AE49-ECD5-4C13-B90F-CA83B6E6F994}" srcOrd="3" destOrd="0" parTransId="{6A3537F1-6C7A-4D5E-9BC9-14D14BE7BA95}" sibTransId="{9CB0C477-89B3-4058-B341-9FC9F0AB6BB2}"/>
    <dgm:cxn modelId="{5C9EFB21-D730-469F-BCC2-6ADA252CF713}" type="presOf" srcId="{B658162B-CA61-458F-8F17-E18D499D4DE8}" destId="{84EFD8D8-F116-4363-8F07-0BDD118D8287}" srcOrd="0" destOrd="0" presId="urn:microsoft.com/office/officeart/2005/8/layout/radial6"/>
    <dgm:cxn modelId="{667A6532-F93A-4FD0-BD4D-A1165020F36F}" srcId="{343B6168-99DB-4C0C-9BE7-E54D7B80C5AD}" destId="{AC73436A-3EE6-4AB1-8B81-F0B7414514C2}" srcOrd="0" destOrd="0" parTransId="{67F09836-65ED-439A-8E55-BF0FF6A12BA6}" sibTransId="{6C19F97B-9D99-4777-817C-1695A372D4F1}"/>
    <dgm:cxn modelId="{D6D3D766-AAF1-452B-B7A5-DE64D7EFBDAC}" srcId="{7D1C9009-9B60-4C15-8E3B-F949FAB90776}" destId="{DC185536-47EC-480B-B419-24BC666B206E}" srcOrd="1" destOrd="0" parTransId="{43B3845C-4A8E-4186-AC01-CB23C9CE3CE4}" sibTransId="{FF327DB0-0FCC-45EC-A004-6349AB5E0A19}"/>
    <dgm:cxn modelId="{65DC7EE8-791F-4453-AEE4-351692992E5F}" type="presOf" srcId="{B1BE2A8E-285E-4C69-9BFF-CE48B252AA50}" destId="{F4B68BA8-694B-4B7F-8215-68903FFCD2D7}" srcOrd="0" destOrd="0" presId="urn:microsoft.com/office/officeart/2005/8/layout/radial6"/>
    <dgm:cxn modelId="{D9AC742A-917E-4818-8C2B-93B8B4D0D262}" type="presOf" srcId="{AE26BF5A-34A6-4192-8BEA-D9ECFB941642}" destId="{4F05B281-B6DB-45BB-A427-1BF92AADC139}" srcOrd="0" destOrd="0" presId="urn:microsoft.com/office/officeart/2005/8/layout/radial6"/>
    <dgm:cxn modelId="{28F1F12C-F4AD-4E97-81E8-8618F0209646}" srcId="{B1BE2A8E-285E-4C69-9BFF-CE48B252AA50}" destId="{9ED1A3B2-A381-4201-823D-E4B4F944886D}" srcOrd="0" destOrd="0" parTransId="{73ADFC91-EAB5-4621-8C76-D207DF7E46EB}" sibTransId="{BBBE51B8-3D99-4D37-A53E-85F69FB1F8D4}"/>
    <dgm:cxn modelId="{4A16358E-6F75-4AC0-B6E5-E26F15B1A750}" srcId="{B1BE2A8E-285E-4C69-9BFF-CE48B252AA50}" destId="{3BA9396D-1753-43D3-A703-A75A7C19204B}" srcOrd="1" destOrd="0" parTransId="{FDC0F8DA-00AF-40CD-B616-B7AA7472101C}" sibTransId="{869210E2-CDFB-49E6-A3F9-D5A55D2018F0}"/>
    <dgm:cxn modelId="{4E6E6427-5348-4ECF-99CC-46CA5F3BDA5F}" srcId="{B1BE2A8E-285E-4C69-9BFF-CE48B252AA50}" destId="{7D1C9009-9B60-4C15-8E3B-F949FAB90776}" srcOrd="4" destOrd="0" parTransId="{E75197AC-E7B0-4C26-9D1F-47E47BE7CCEF}" sibTransId="{9D56A871-CE7A-4922-AAF9-9D95A29D1039}"/>
    <dgm:cxn modelId="{464AEB83-A961-4BF3-980D-8DBCF9264695}" srcId="{343B6168-99DB-4C0C-9BE7-E54D7B80C5AD}" destId="{352A865C-AD96-4AB1-8A5C-397B7A7D9B07}" srcOrd="1" destOrd="0" parTransId="{7EC1ADA9-9F6E-4AFC-AE86-4831D523AA38}" sibTransId="{7473CF13-22F0-41AF-BD4E-305659448BE2}"/>
    <dgm:cxn modelId="{AE26F329-897E-412E-A92A-D95A8804158B}" srcId="{9ED1A3B2-A381-4201-823D-E4B4F944886D}" destId="{A7091EAC-498C-4E8C-B46B-331B042A0C75}" srcOrd="0" destOrd="0" parTransId="{5263AC43-AEF9-405C-B9BD-C1E77733E429}" sibTransId="{686A1A37-AC61-4EC6-8398-59788F898E91}"/>
    <dgm:cxn modelId="{3EF3403C-A42B-483C-89B0-BC54F70E5592}" type="presOf" srcId="{9ED1A3B2-A381-4201-823D-E4B4F944886D}" destId="{E59436B1-B652-4794-B4F4-4850647DACEB}" srcOrd="0" destOrd="0" presId="urn:microsoft.com/office/officeart/2005/8/layout/radial6"/>
    <dgm:cxn modelId="{C11E6F22-FD2F-49D2-BD48-3542B5EC8C51}" type="presOf" srcId="{F67939D1-3ADF-4276-A6FA-0083CE5DA4FA}" destId="{C0575E5C-DEAA-49FF-9C6A-0DF4C03D040D}" srcOrd="0" destOrd="0" presId="urn:microsoft.com/office/officeart/2005/8/layout/radial6"/>
    <dgm:cxn modelId="{DA7610CE-0D19-48FA-ADF1-4992EAE53341}" type="presOf" srcId="{9CB0C477-89B3-4058-B341-9FC9F0AB6BB2}" destId="{1EBC4AA2-7966-4002-8CE2-7479E65C1C79}" srcOrd="0" destOrd="0" presId="urn:microsoft.com/office/officeart/2005/8/layout/radial6"/>
    <dgm:cxn modelId="{0F519843-417F-4196-AE51-1E900F71077B}" srcId="{9ED1A3B2-A381-4201-823D-E4B4F944886D}" destId="{4746DA87-483C-4B84-9A22-BC58F96CB23A}" srcOrd="2" destOrd="0" parTransId="{8A92D324-8EB2-4984-ADCB-62EACF9FECFF}" sibTransId="{DB95B0B9-5D2D-4D1A-A4F8-70F45A0E9738}"/>
    <dgm:cxn modelId="{E14E4EEE-087E-4E8C-92C7-D48A2C2A60C4}" srcId="{9ED1A3B2-A381-4201-823D-E4B4F944886D}" destId="{91651A17-950C-49EC-8C35-2517548AE9E6}" srcOrd="7" destOrd="0" parTransId="{842A79D3-4827-4424-A76D-539154392405}" sibTransId="{8962C693-DF60-43F6-9F43-7615C2E1439A}"/>
    <dgm:cxn modelId="{4E693A1F-A818-494A-9191-6DDA96FF0598}" type="presOf" srcId="{A7091EAC-498C-4E8C-B46B-331B042A0C75}" destId="{73F305AC-CFDC-45B1-8AB8-6FABD1C99179}" srcOrd="0" destOrd="0" presId="urn:microsoft.com/office/officeart/2005/8/layout/radial6"/>
    <dgm:cxn modelId="{79367CFA-29E9-494C-A699-58E7C53282C6}" type="presOf" srcId="{61B610E5-4DC8-4394-A22C-5BBE6CDEE232}" destId="{5D42F3FF-3AAD-4819-B004-ADDCB69227EB}" srcOrd="0" destOrd="0" presId="urn:microsoft.com/office/officeart/2005/8/layout/radial6"/>
    <dgm:cxn modelId="{3BA8FFD8-B6F3-4518-99B6-8F25F307CF52}" srcId="{9ED1A3B2-A381-4201-823D-E4B4F944886D}" destId="{3FA5C700-C8EE-4CAC-8DA0-0BA7CA952C72}" srcOrd="1" destOrd="0" parTransId="{6970CC38-AACF-4350-BF4D-BD796B05B1FA}" sibTransId="{61B610E5-4DC8-4394-A22C-5BBE6CDEE232}"/>
    <dgm:cxn modelId="{FCCD6129-1EC0-448C-BF7A-51C6647345E8}" type="presOf" srcId="{ED01A515-5448-4A3E-A2EC-575448D0F5AA}" destId="{D19ADD6D-9F0A-4766-B637-BB2D5495A9BB}" srcOrd="0" destOrd="0" presId="urn:microsoft.com/office/officeart/2005/8/layout/radial6"/>
    <dgm:cxn modelId="{3E3F65F0-4760-477C-86B5-CB390EDD29DB}" type="presOf" srcId="{8962C693-DF60-43F6-9F43-7615C2E1439A}" destId="{7C884431-F906-455C-AAF5-4FBEC1E13C27}" srcOrd="0" destOrd="0" presId="urn:microsoft.com/office/officeart/2005/8/layout/radial6"/>
    <dgm:cxn modelId="{B6507D96-25C4-4121-9433-2A113978B784}" srcId="{B1BE2A8E-285E-4C69-9BFF-CE48B252AA50}" destId="{C64FD589-26EA-483C-BB5E-C8324A82EAF5}" srcOrd="2" destOrd="0" parTransId="{1E312D33-14E1-4B2B-A210-2A735401CE1C}" sibTransId="{46E45D53-1277-4C97-8E3B-323B4EBF62F5}"/>
    <dgm:cxn modelId="{9CBCBA83-8BC0-4D9D-8F59-4CE72862435A}" type="presOf" srcId="{91651A17-950C-49EC-8C35-2517548AE9E6}" destId="{2D6C03BD-4023-431E-84F6-C080A9961C8A}" srcOrd="0" destOrd="0" presId="urn:microsoft.com/office/officeart/2005/8/layout/radial6"/>
    <dgm:cxn modelId="{3DFE3AE5-6DA5-4440-A66F-1437FD4DC5D4}" srcId="{B1BE2A8E-285E-4C69-9BFF-CE48B252AA50}" destId="{343B6168-99DB-4C0C-9BE7-E54D7B80C5AD}" srcOrd="5" destOrd="0" parTransId="{6F98FC42-2370-4FD0-A627-0708511F7F32}" sibTransId="{95FBDDB6-4174-4619-B543-81DEF6B7716A}"/>
    <dgm:cxn modelId="{AF333ABE-6D5B-4845-91C6-0C3A13CCB688}" type="presOf" srcId="{8329AE49-ECD5-4C13-B90F-CA83B6E6F994}" destId="{115526CD-270E-4C52-A164-15F2B6F9FE39}" srcOrd="0" destOrd="0" presId="urn:microsoft.com/office/officeart/2005/8/layout/radial6"/>
    <dgm:cxn modelId="{C2BA2E7D-A4DC-497F-82AA-B05171512E7B}" srcId="{9ED1A3B2-A381-4201-823D-E4B4F944886D}" destId="{AE26BF5A-34A6-4192-8BEA-D9ECFB941642}" srcOrd="6" destOrd="0" parTransId="{053AEA0B-0F73-4DAC-9295-FCA55D0C5C5A}" sibTransId="{F67939D1-3ADF-4276-A6FA-0083CE5DA4FA}"/>
    <dgm:cxn modelId="{D556896D-64B6-4407-9D72-65AD81369266}" type="presParOf" srcId="{F4B68BA8-694B-4B7F-8215-68903FFCD2D7}" destId="{E59436B1-B652-4794-B4F4-4850647DACEB}" srcOrd="0" destOrd="0" presId="urn:microsoft.com/office/officeart/2005/8/layout/radial6"/>
    <dgm:cxn modelId="{968B3330-4EC7-4038-9A79-3DB0A8717D55}" type="presParOf" srcId="{F4B68BA8-694B-4B7F-8215-68903FFCD2D7}" destId="{73F305AC-CFDC-45B1-8AB8-6FABD1C99179}" srcOrd="1" destOrd="0" presId="urn:microsoft.com/office/officeart/2005/8/layout/radial6"/>
    <dgm:cxn modelId="{083B0CD6-7D88-48FE-AFF8-2770061EF1B9}" type="presParOf" srcId="{F4B68BA8-694B-4B7F-8215-68903FFCD2D7}" destId="{DA491651-56D0-404C-82B0-25ACBF882A98}" srcOrd="2" destOrd="0" presId="urn:microsoft.com/office/officeart/2005/8/layout/radial6"/>
    <dgm:cxn modelId="{16D38BD4-C749-43E9-9B4D-823F3BABD9FB}" type="presParOf" srcId="{F4B68BA8-694B-4B7F-8215-68903FFCD2D7}" destId="{44C62812-7B8C-4DB2-9C0D-14651D9AFC46}" srcOrd="3" destOrd="0" presId="urn:microsoft.com/office/officeart/2005/8/layout/radial6"/>
    <dgm:cxn modelId="{260041D7-6D0A-428E-8B93-851C50B7B7FF}" type="presParOf" srcId="{F4B68BA8-694B-4B7F-8215-68903FFCD2D7}" destId="{A14630AA-C1BD-4A7E-B665-0A7C9B6C19C9}" srcOrd="4" destOrd="0" presId="urn:microsoft.com/office/officeart/2005/8/layout/radial6"/>
    <dgm:cxn modelId="{0CF0692D-2CC1-4A7C-9D34-EF2560B3E5F1}" type="presParOf" srcId="{F4B68BA8-694B-4B7F-8215-68903FFCD2D7}" destId="{B3474404-DEC3-43DE-B1B0-FCCBA45B0B53}" srcOrd="5" destOrd="0" presId="urn:microsoft.com/office/officeart/2005/8/layout/radial6"/>
    <dgm:cxn modelId="{AF9F521A-6219-4917-9E1D-59F3BF42F08F}" type="presParOf" srcId="{F4B68BA8-694B-4B7F-8215-68903FFCD2D7}" destId="{5D42F3FF-3AAD-4819-B004-ADDCB69227EB}" srcOrd="6" destOrd="0" presId="urn:microsoft.com/office/officeart/2005/8/layout/radial6"/>
    <dgm:cxn modelId="{FEBE1266-ACDB-43EC-B9AF-A927FC3322F9}" type="presParOf" srcId="{F4B68BA8-694B-4B7F-8215-68903FFCD2D7}" destId="{E43F7264-94BE-4E7E-8A98-A0D70BB3AF06}" srcOrd="7" destOrd="0" presId="urn:microsoft.com/office/officeart/2005/8/layout/radial6"/>
    <dgm:cxn modelId="{DF58FAA5-9051-47B7-9B31-61C6C5137AE0}" type="presParOf" srcId="{F4B68BA8-694B-4B7F-8215-68903FFCD2D7}" destId="{931EF9CE-45BC-491C-9A74-72874D860E58}" srcOrd="8" destOrd="0" presId="urn:microsoft.com/office/officeart/2005/8/layout/radial6"/>
    <dgm:cxn modelId="{8F9F5FD1-5694-48A5-BB25-459151FF677D}" type="presParOf" srcId="{F4B68BA8-694B-4B7F-8215-68903FFCD2D7}" destId="{19B05264-FBF1-4254-AA6E-8DA1048C9EC5}" srcOrd="9" destOrd="0" presId="urn:microsoft.com/office/officeart/2005/8/layout/radial6"/>
    <dgm:cxn modelId="{72A42ED5-3446-4DE8-A4D3-148A0A30BDBF}" type="presParOf" srcId="{F4B68BA8-694B-4B7F-8215-68903FFCD2D7}" destId="{115526CD-270E-4C52-A164-15F2B6F9FE39}" srcOrd="10" destOrd="0" presId="urn:microsoft.com/office/officeart/2005/8/layout/radial6"/>
    <dgm:cxn modelId="{F5160239-523C-416B-B3F0-76F9EFD3254F}" type="presParOf" srcId="{F4B68BA8-694B-4B7F-8215-68903FFCD2D7}" destId="{E442822E-2282-4D84-AEA3-97E5D7F5026E}" srcOrd="11" destOrd="0" presId="urn:microsoft.com/office/officeart/2005/8/layout/radial6"/>
    <dgm:cxn modelId="{5959F9D9-A684-41D8-BEE2-DE8852492309}" type="presParOf" srcId="{F4B68BA8-694B-4B7F-8215-68903FFCD2D7}" destId="{1EBC4AA2-7966-4002-8CE2-7479E65C1C79}" srcOrd="12" destOrd="0" presId="urn:microsoft.com/office/officeart/2005/8/layout/radial6"/>
    <dgm:cxn modelId="{0657E8C1-01D7-4CC0-B548-C8E5739E41EB}" type="presParOf" srcId="{F4B68BA8-694B-4B7F-8215-68903FFCD2D7}" destId="{5101AD7C-EA94-402A-A388-0FD916639D60}" srcOrd="13" destOrd="0" presId="urn:microsoft.com/office/officeart/2005/8/layout/radial6"/>
    <dgm:cxn modelId="{0DE83748-214B-4394-AFCC-50F73128CA7F}" type="presParOf" srcId="{F4B68BA8-694B-4B7F-8215-68903FFCD2D7}" destId="{97296767-E761-4683-B475-54E34622C9C1}" srcOrd="14" destOrd="0" presId="urn:microsoft.com/office/officeart/2005/8/layout/radial6"/>
    <dgm:cxn modelId="{6FAD0287-3642-4BC3-838C-432047BEF64F}" type="presParOf" srcId="{F4B68BA8-694B-4B7F-8215-68903FFCD2D7}" destId="{FC9B55A0-D6BC-47A3-92D9-CF0D462CBA3E}" srcOrd="15" destOrd="0" presId="urn:microsoft.com/office/officeart/2005/8/layout/radial6"/>
    <dgm:cxn modelId="{85324FF1-B5A8-42C3-9CD8-B8F3A7B41DAF}" type="presParOf" srcId="{F4B68BA8-694B-4B7F-8215-68903FFCD2D7}" destId="{D19ADD6D-9F0A-4766-B637-BB2D5495A9BB}" srcOrd="16" destOrd="0" presId="urn:microsoft.com/office/officeart/2005/8/layout/radial6"/>
    <dgm:cxn modelId="{363F0F02-6E41-404E-B2E5-4890434DECC7}" type="presParOf" srcId="{F4B68BA8-694B-4B7F-8215-68903FFCD2D7}" destId="{CB9DB137-9ACF-4A5D-915D-C6DEF62C671A}" srcOrd="17" destOrd="0" presId="urn:microsoft.com/office/officeart/2005/8/layout/radial6"/>
    <dgm:cxn modelId="{C75A112C-7212-4B80-9DA4-CA7F2DD70EB5}" type="presParOf" srcId="{F4B68BA8-694B-4B7F-8215-68903FFCD2D7}" destId="{84EFD8D8-F116-4363-8F07-0BDD118D8287}" srcOrd="18" destOrd="0" presId="urn:microsoft.com/office/officeart/2005/8/layout/radial6"/>
    <dgm:cxn modelId="{F93707E6-5B1F-4F40-A3A3-B884267CE7F5}" type="presParOf" srcId="{F4B68BA8-694B-4B7F-8215-68903FFCD2D7}" destId="{4F05B281-B6DB-45BB-A427-1BF92AADC139}" srcOrd="19" destOrd="0" presId="urn:microsoft.com/office/officeart/2005/8/layout/radial6"/>
    <dgm:cxn modelId="{3D4ADB0D-3A32-46EB-993B-C2B89385D5E3}" type="presParOf" srcId="{F4B68BA8-694B-4B7F-8215-68903FFCD2D7}" destId="{FEDFE719-4F44-4DDA-B702-82A372856A51}" srcOrd="20" destOrd="0" presId="urn:microsoft.com/office/officeart/2005/8/layout/radial6"/>
    <dgm:cxn modelId="{EBDDFBD5-050A-401C-B541-60C312E8BADC}" type="presParOf" srcId="{F4B68BA8-694B-4B7F-8215-68903FFCD2D7}" destId="{C0575E5C-DEAA-49FF-9C6A-0DF4C03D040D}" srcOrd="21" destOrd="0" presId="urn:microsoft.com/office/officeart/2005/8/layout/radial6"/>
    <dgm:cxn modelId="{FD35A212-0E1F-4819-BF1F-B29719BECB43}" type="presParOf" srcId="{F4B68BA8-694B-4B7F-8215-68903FFCD2D7}" destId="{2D6C03BD-4023-431E-84F6-C080A9961C8A}" srcOrd="22" destOrd="0" presId="urn:microsoft.com/office/officeart/2005/8/layout/radial6"/>
    <dgm:cxn modelId="{BC555FE2-565F-4CC2-844D-BACDB94E3D46}" type="presParOf" srcId="{F4B68BA8-694B-4B7F-8215-68903FFCD2D7}" destId="{2578787D-F4B0-463A-AA6F-94706894BC8C}" srcOrd="23" destOrd="0" presId="urn:microsoft.com/office/officeart/2005/8/layout/radial6"/>
    <dgm:cxn modelId="{6F30A1FC-C56F-4DA2-B79C-F00209C57B2B}" type="presParOf" srcId="{F4B68BA8-694B-4B7F-8215-68903FFCD2D7}" destId="{7C884431-F906-455C-AAF5-4FBEC1E13C27}" srcOrd="24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B03C56-E57D-489D-BAA9-78BCBCF466C2}">
      <dsp:nvSpPr>
        <dsp:cNvPr id="0" name=""/>
        <dsp:cNvSpPr/>
      </dsp:nvSpPr>
      <dsp:spPr>
        <a:xfrm>
          <a:off x="1103141" y="317587"/>
          <a:ext cx="3277819" cy="3277748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Градска управа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Градоначелник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Градско веће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Скупштина града</a:t>
          </a:r>
          <a:endParaRPr lang="en-US" sz="1600" kern="1200" dirty="0"/>
        </a:p>
      </dsp:txBody>
      <dsp:txXfrm>
        <a:off x="1583166" y="797602"/>
        <a:ext cx="2317769" cy="2317718"/>
      </dsp:txXfrm>
    </dsp:sp>
    <dsp:sp modelId="{6AE34D3E-FD5D-4402-89AF-BF559D3EC92D}">
      <dsp:nvSpPr>
        <dsp:cNvPr id="0" name=""/>
        <dsp:cNvSpPr/>
      </dsp:nvSpPr>
      <dsp:spPr>
        <a:xfrm>
          <a:off x="2973393" y="168251"/>
          <a:ext cx="364540" cy="364534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A36E17-C808-4A8F-B550-8E3BDDE3A6F4}">
      <dsp:nvSpPr>
        <dsp:cNvPr id="0" name=""/>
        <dsp:cNvSpPr/>
      </dsp:nvSpPr>
      <dsp:spPr>
        <a:xfrm>
          <a:off x="2110200" y="3351802"/>
          <a:ext cx="263956" cy="264211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4949FA-7FD1-4B77-A362-5945ADA91CA9}">
      <dsp:nvSpPr>
        <dsp:cNvPr id="0" name=""/>
        <dsp:cNvSpPr/>
      </dsp:nvSpPr>
      <dsp:spPr>
        <a:xfrm>
          <a:off x="4591881" y="1647833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FE1052-C82D-4BB2-8303-E4D063782600}">
      <dsp:nvSpPr>
        <dsp:cNvPr id="0" name=""/>
        <dsp:cNvSpPr/>
      </dsp:nvSpPr>
      <dsp:spPr>
        <a:xfrm>
          <a:off x="3328790" y="3632862"/>
          <a:ext cx="364540" cy="364534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5715D4-85E8-4263-BFCE-8CF5FFF5C6FE}">
      <dsp:nvSpPr>
        <dsp:cNvPr id="0" name=""/>
        <dsp:cNvSpPr/>
      </dsp:nvSpPr>
      <dsp:spPr>
        <a:xfrm>
          <a:off x="2185181" y="686334"/>
          <a:ext cx="263956" cy="2642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84018A-26AF-4566-8127-D62355903781}">
      <dsp:nvSpPr>
        <dsp:cNvPr id="0" name=""/>
        <dsp:cNvSpPr/>
      </dsp:nvSpPr>
      <dsp:spPr>
        <a:xfrm>
          <a:off x="1353077" y="2197698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7780BF-6503-41CB-98CA-855FDE3F921D}">
      <dsp:nvSpPr>
        <dsp:cNvPr id="0" name=""/>
        <dsp:cNvSpPr/>
      </dsp:nvSpPr>
      <dsp:spPr>
        <a:xfrm>
          <a:off x="-352744" y="354632"/>
          <a:ext cx="2196101" cy="2441276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 smtClean="0">
              <a:solidFill>
                <a:schemeClr val="accent1">
                  <a:lumMod val="75000"/>
                </a:schemeClr>
              </a:solidFill>
            </a:rPr>
            <a:t> - Јавна предшколска установа „Пчелица“</a:t>
          </a:r>
          <a:endParaRPr lang="sr-Cyrl-RS" sz="1100" kern="1200" dirty="0">
            <a:solidFill>
              <a:schemeClr val="accent1">
                <a:lumMod val="75000"/>
              </a:schemeClr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 smtClean="0">
              <a:solidFill>
                <a:schemeClr val="accent1">
                  <a:lumMod val="75000"/>
                </a:schemeClr>
              </a:solidFill>
            </a:rPr>
            <a:t>- Установе </a:t>
          </a: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културе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 smtClean="0">
              <a:solidFill>
                <a:schemeClr val="accent1">
                  <a:lumMod val="75000"/>
                </a:schemeClr>
              </a:solidFill>
            </a:rPr>
            <a:t>- Спортска установа „Чаир“</a:t>
          </a:r>
          <a:endParaRPr lang="sr-Cyrl-RS" sz="1100" kern="1200" dirty="0">
            <a:solidFill>
              <a:schemeClr val="accent1">
                <a:lumMod val="75000"/>
              </a:schemeClr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 smtClean="0">
              <a:solidFill>
                <a:schemeClr val="accent1">
                  <a:lumMod val="75000"/>
                </a:schemeClr>
              </a:solidFill>
            </a:rPr>
            <a:t>- Туристичка </a:t>
          </a: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организација </a:t>
          </a:r>
          <a:r>
            <a:rPr lang="sr-Cyrl-RS" sz="1100" kern="1200" dirty="0" smtClean="0">
              <a:solidFill>
                <a:schemeClr val="accent1">
                  <a:lumMod val="75000"/>
                </a:schemeClr>
              </a:solidFill>
            </a:rPr>
            <a:t>Ниш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 smtClean="0">
              <a:solidFill>
                <a:schemeClr val="accent1">
                  <a:lumMod val="75000"/>
                </a:schemeClr>
              </a:solidFill>
            </a:rPr>
            <a:t>- Установе социјалне заштите</a:t>
          </a:r>
          <a:endParaRPr lang="sr-Cyrl-RS" sz="1100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-31132" y="712149"/>
        <a:ext cx="1552877" cy="1726242"/>
      </dsp:txXfrm>
    </dsp:sp>
    <dsp:sp modelId="{D4397D2C-6DDE-4A42-9855-5F94ADD7F1F8}">
      <dsp:nvSpPr>
        <dsp:cNvPr id="0" name=""/>
        <dsp:cNvSpPr/>
      </dsp:nvSpPr>
      <dsp:spPr>
        <a:xfrm>
          <a:off x="2604585" y="697822"/>
          <a:ext cx="364540" cy="3645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F66E64-01B7-46B5-8689-BB97E0438E53}">
      <dsp:nvSpPr>
        <dsp:cNvPr id="0" name=""/>
        <dsp:cNvSpPr/>
      </dsp:nvSpPr>
      <dsp:spPr>
        <a:xfrm>
          <a:off x="203981" y="2631923"/>
          <a:ext cx="658977" cy="658995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054ECB-2B3F-4C89-9A19-2C63D69076BA}">
      <dsp:nvSpPr>
        <dsp:cNvPr id="0" name=""/>
        <dsp:cNvSpPr/>
      </dsp:nvSpPr>
      <dsp:spPr>
        <a:xfrm>
          <a:off x="4317540" y="66603"/>
          <a:ext cx="2131204" cy="1763673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 smtClean="0"/>
            <a:t>- Основне </a:t>
          </a:r>
          <a:r>
            <a:rPr lang="sr-Cyrl-RS" sz="1200" kern="1200" dirty="0"/>
            <a:t>школе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 smtClean="0"/>
            <a:t>- Средње школе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 smtClean="0"/>
            <a:t>- Установе здравства</a:t>
          </a:r>
          <a:endParaRPr lang="sr-Cyrl-RS" sz="1200" kern="1200" dirty="0"/>
        </a:p>
      </dsp:txBody>
      <dsp:txXfrm>
        <a:off x="4629648" y="324887"/>
        <a:ext cx="1506988" cy="1247105"/>
      </dsp:txXfrm>
    </dsp:sp>
    <dsp:sp modelId="{4ABBCF6F-E7DA-4CE7-A2F5-6DD06BFAA1FA}">
      <dsp:nvSpPr>
        <dsp:cNvPr id="0" name=""/>
        <dsp:cNvSpPr/>
      </dsp:nvSpPr>
      <dsp:spPr>
        <a:xfrm>
          <a:off x="4122489" y="1202120"/>
          <a:ext cx="364540" cy="364534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780608-C72B-40F2-A560-A83F55BD6ABF}">
      <dsp:nvSpPr>
        <dsp:cNvPr id="0" name=""/>
        <dsp:cNvSpPr/>
      </dsp:nvSpPr>
      <dsp:spPr>
        <a:xfrm>
          <a:off x="-46564" y="3416132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C35534-E508-479C-BE42-766976EE223C}">
      <dsp:nvSpPr>
        <dsp:cNvPr id="0" name=""/>
        <dsp:cNvSpPr/>
      </dsp:nvSpPr>
      <dsp:spPr>
        <a:xfrm>
          <a:off x="2585688" y="3040110"/>
          <a:ext cx="263956" cy="2642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201674-1235-4FA7-9CBC-B675F6713E38}">
      <dsp:nvSpPr>
        <dsp:cNvPr id="0" name=""/>
        <dsp:cNvSpPr/>
      </dsp:nvSpPr>
      <dsp:spPr>
        <a:xfrm>
          <a:off x="1721340" y="2443336"/>
          <a:ext cx="560348" cy="22282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0174" y="0"/>
              </a:lnTo>
              <a:lnTo>
                <a:pt x="280174" y="2228212"/>
              </a:lnTo>
              <a:lnTo>
                <a:pt x="560348" y="222821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944074" y="3500002"/>
        <a:ext cx="114879" cy="114879"/>
      </dsp:txXfrm>
    </dsp:sp>
    <dsp:sp modelId="{EE8B77DA-77C5-46AD-80A2-BD307CFE9F0A}">
      <dsp:nvSpPr>
        <dsp:cNvPr id="0" name=""/>
        <dsp:cNvSpPr/>
      </dsp:nvSpPr>
      <dsp:spPr>
        <a:xfrm>
          <a:off x="1721340" y="2443336"/>
          <a:ext cx="560348" cy="15968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0174" y="0"/>
              </a:lnTo>
              <a:lnTo>
                <a:pt x="280174" y="1596885"/>
              </a:lnTo>
              <a:lnTo>
                <a:pt x="560348" y="159688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1959205" y="3199470"/>
        <a:ext cx="84617" cy="84617"/>
      </dsp:txXfrm>
    </dsp:sp>
    <dsp:sp modelId="{531482B3-13DA-4E77-8EF9-7A508768A321}">
      <dsp:nvSpPr>
        <dsp:cNvPr id="0" name=""/>
        <dsp:cNvSpPr/>
      </dsp:nvSpPr>
      <dsp:spPr>
        <a:xfrm>
          <a:off x="1721340" y="2443336"/>
          <a:ext cx="560348" cy="9724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0174" y="0"/>
              </a:lnTo>
              <a:lnTo>
                <a:pt x="280174" y="972439"/>
              </a:lnTo>
              <a:lnTo>
                <a:pt x="560348" y="97243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73456" y="2901497"/>
        <a:ext cx="56116" cy="56116"/>
      </dsp:txXfrm>
    </dsp:sp>
    <dsp:sp modelId="{F1903401-CDA9-4777-A04C-F19A89F110A0}">
      <dsp:nvSpPr>
        <dsp:cNvPr id="0" name=""/>
        <dsp:cNvSpPr/>
      </dsp:nvSpPr>
      <dsp:spPr>
        <a:xfrm>
          <a:off x="1721340" y="2443336"/>
          <a:ext cx="560348" cy="1458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0174" y="0"/>
              </a:lnTo>
              <a:lnTo>
                <a:pt x="280174" y="145861"/>
              </a:lnTo>
              <a:lnTo>
                <a:pt x="560348" y="14586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87038" y="2501791"/>
        <a:ext cx="28951" cy="28951"/>
      </dsp:txXfrm>
    </dsp:sp>
    <dsp:sp modelId="{25CF5DCC-0AE9-4D09-ABC1-8BE4D97FDFCB}">
      <dsp:nvSpPr>
        <dsp:cNvPr id="0" name=""/>
        <dsp:cNvSpPr/>
      </dsp:nvSpPr>
      <dsp:spPr>
        <a:xfrm>
          <a:off x="1721340" y="1036725"/>
          <a:ext cx="586236" cy="1406610"/>
        </a:xfrm>
        <a:custGeom>
          <a:avLst/>
          <a:gdLst/>
          <a:ahLst/>
          <a:cxnLst/>
          <a:rect l="0" t="0" r="0" b="0"/>
          <a:pathLst>
            <a:path>
              <a:moveTo>
                <a:pt x="0" y="1406610"/>
              </a:moveTo>
              <a:lnTo>
                <a:pt x="293118" y="1406610"/>
              </a:lnTo>
              <a:lnTo>
                <a:pt x="293118" y="0"/>
              </a:lnTo>
              <a:lnTo>
                <a:pt x="586236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76361" y="1701933"/>
        <a:ext cx="76194" cy="76194"/>
      </dsp:txXfrm>
    </dsp:sp>
    <dsp:sp modelId="{D1C52863-34A6-4E04-9740-6E0567681A8F}">
      <dsp:nvSpPr>
        <dsp:cNvPr id="0" name=""/>
        <dsp:cNvSpPr/>
      </dsp:nvSpPr>
      <dsp:spPr>
        <a:xfrm rot="16200000">
          <a:off x="-1091183" y="1657849"/>
          <a:ext cx="4054073" cy="157097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3000" kern="1200" dirty="0"/>
            <a:t>На основу чега се доноси буџет</a:t>
          </a:r>
          <a:r>
            <a:rPr lang="en-US" sz="3000" kern="1200" dirty="0"/>
            <a:t>? </a:t>
          </a:r>
        </a:p>
      </dsp:txBody>
      <dsp:txXfrm>
        <a:off x="-1091183" y="1657849"/>
        <a:ext cx="4054073" cy="1570973"/>
      </dsp:txXfrm>
    </dsp:sp>
    <dsp:sp modelId="{AD67EDBF-32B4-495C-A262-4812FBE80932}">
      <dsp:nvSpPr>
        <dsp:cNvPr id="0" name=""/>
        <dsp:cNvSpPr/>
      </dsp:nvSpPr>
      <dsp:spPr>
        <a:xfrm>
          <a:off x="2307576" y="53881"/>
          <a:ext cx="5317425" cy="196568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Закони и прописи: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финансирању локалне самоуправе,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буџетском систему,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локалној самоуправи, 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Упутство Министарства финансија за припрему одлуке о буџету за </a:t>
          </a:r>
          <a:r>
            <a:rPr lang="sr-Cyrl-RS" sz="1400" kern="1200" dirty="0" smtClean="0"/>
            <a:t>2019. </a:t>
          </a:r>
          <a:r>
            <a:rPr lang="sr-Cyrl-RS" sz="1400" kern="1200" dirty="0"/>
            <a:t>годину и др.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</a:p>
      </dsp:txBody>
      <dsp:txXfrm>
        <a:off x="2307576" y="53881"/>
        <a:ext cx="5317425" cy="1965686"/>
      </dsp:txXfrm>
    </dsp:sp>
    <dsp:sp modelId="{A288E7CD-845A-4B30-8D9E-0FCFF4059FF8}">
      <dsp:nvSpPr>
        <dsp:cNvPr id="0" name=""/>
        <dsp:cNvSpPr/>
      </dsp:nvSpPr>
      <dsp:spPr>
        <a:xfrm>
          <a:off x="2281688" y="2181821"/>
          <a:ext cx="5276491" cy="81475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Стратешки документи: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Стратегија развоја</a:t>
          </a:r>
          <a:endParaRPr lang="sr-Latn-RS" sz="1400" kern="1200" dirty="0">
            <a:solidFill>
              <a:srgbClr val="FF0000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 smtClean="0"/>
            <a:t>Акциони план одрживог развоја Града Ниша 2015-2020 </a:t>
          </a:r>
          <a:endParaRPr lang="en-US" sz="1400" kern="1200" dirty="0"/>
        </a:p>
      </dsp:txBody>
      <dsp:txXfrm>
        <a:off x="2281688" y="2181821"/>
        <a:ext cx="5276491" cy="814751"/>
      </dsp:txXfrm>
    </dsp:sp>
    <dsp:sp modelId="{573F9BF2-AC82-43FC-A361-118085DB3D65}">
      <dsp:nvSpPr>
        <dsp:cNvPr id="0" name=""/>
        <dsp:cNvSpPr/>
      </dsp:nvSpPr>
      <dsp:spPr>
        <a:xfrm>
          <a:off x="2281688" y="3210120"/>
          <a:ext cx="5285261" cy="4113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Потребе буџетских корисника</a:t>
          </a:r>
          <a:endParaRPr lang="en-US" sz="1400" kern="1200" dirty="0"/>
        </a:p>
      </dsp:txBody>
      <dsp:txXfrm>
        <a:off x="2281688" y="3210120"/>
        <a:ext cx="5285261" cy="411309"/>
      </dsp:txXfrm>
    </dsp:sp>
    <dsp:sp modelId="{B2DE3A8A-BA09-499F-9C72-0630724E4538}">
      <dsp:nvSpPr>
        <dsp:cNvPr id="0" name=""/>
        <dsp:cNvSpPr/>
      </dsp:nvSpPr>
      <dsp:spPr>
        <a:xfrm>
          <a:off x="2281688" y="3834977"/>
          <a:ext cx="5286213" cy="4104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Започети пројекти из ранијих година</a:t>
          </a:r>
          <a:endParaRPr lang="en-US" sz="1400" kern="1200" dirty="0"/>
        </a:p>
      </dsp:txBody>
      <dsp:txXfrm>
        <a:off x="2281688" y="3834977"/>
        <a:ext cx="5286213" cy="410489"/>
      </dsp:txXfrm>
    </dsp:sp>
    <dsp:sp modelId="{94F14A6F-3CD0-4A17-88D3-6F4D0EB2D4E6}">
      <dsp:nvSpPr>
        <dsp:cNvPr id="0" name=""/>
        <dsp:cNvSpPr/>
      </dsp:nvSpPr>
      <dsp:spPr>
        <a:xfrm>
          <a:off x="2281688" y="4459013"/>
          <a:ext cx="5312746" cy="42507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Остварење прошлогодишњег буџета</a:t>
          </a:r>
          <a:endParaRPr lang="en-US" sz="1400" kern="1200" dirty="0"/>
        </a:p>
      </dsp:txBody>
      <dsp:txXfrm>
        <a:off x="2281688" y="4459013"/>
        <a:ext cx="5312746" cy="4250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6E659A-663E-485D-BF89-FD74BE74A5C4}">
      <dsp:nvSpPr>
        <dsp:cNvPr id="0" name=""/>
        <dsp:cNvSpPr/>
      </dsp:nvSpPr>
      <dsp:spPr>
        <a:xfrm>
          <a:off x="1461" y="47232"/>
          <a:ext cx="1745446" cy="1745446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Средства из буџета града </a:t>
          </a:r>
          <a:r>
            <a:rPr lang="sr-Cyrl-RS" sz="1400" kern="1200" dirty="0" smtClean="0">
              <a:solidFill>
                <a:srgbClr val="FF0000"/>
              </a:solidFill>
            </a:rPr>
            <a:t>10.507.697.000</a:t>
          </a:r>
          <a:endParaRPr lang="en-US" sz="1400" kern="1200" dirty="0">
            <a:solidFill>
              <a:srgbClr val="FF0000"/>
            </a:solidFill>
          </a:endParaRPr>
        </a:p>
      </dsp:txBody>
      <dsp:txXfrm>
        <a:off x="257076" y="302847"/>
        <a:ext cx="1234216" cy="1234216"/>
      </dsp:txXfrm>
    </dsp:sp>
    <dsp:sp modelId="{98F3E7AB-6934-48FA-B82F-FBEAF1B2375D}">
      <dsp:nvSpPr>
        <dsp:cNvPr id="0" name=""/>
        <dsp:cNvSpPr/>
      </dsp:nvSpPr>
      <dsp:spPr>
        <a:xfrm>
          <a:off x="1888638" y="413776"/>
          <a:ext cx="1012358" cy="1012358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2022826" y="800902"/>
        <a:ext cx="743982" cy="238106"/>
      </dsp:txXfrm>
    </dsp:sp>
    <dsp:sp modelId="{2F60A798-586E-4E47-B649-25F047F36835}">
      <dsp:nvSpPr>
        <dsp:cNvPr id="0" name=""/>
        <dsp:cNvSpPr/>
      </dsp:nvSpPr>
      <dsp:spPr>
        <a:xfrm>
          <a:off x="3042727" y="47232"/>
          <a:ext cx="1745446" cy="1745446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Пренета средства из ранијих </a:t>
          </a:r>
          <a:r>
            <a:rPr lang="sr-Cyrl-RS" sz="1400" kern="1200" dirty="0" smtClean="0"/>
            <a:t>година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 smtClean="0">
              <a:solidFill>
                <a:srgbClr val="FF0000"/>
              </a:solidFill>
            </a:rPr>
            <a:t>105.000.000</a:t>
          </a:r>
          <a:endParaRPr lang="en-US" sz="1400" kern="1200" dirty="0">
            <a:solidFill>
              <a:srgbClr val="FF0000"/>
            </a:solidFill>
          </a:endParaRPr>
        </a:p>
      </dsp:txBody>
      <dsp:txXfrm>
        <a:off x="3298342" y="302847"/>
        <a:ext cx="1234216" cy="1234216"/>
      </dsp:txXfrm>
    </dsp:sp>
    <dsp:sp modelId="{41F09F99-3DCC-47E4-9188-F7D103A1F6E3}">
      <dsp:nvSpPr>
        <dsp:cNvPr id="0" name=""/>
        <dsp:cNvSpPr/>
      </dsp:nvSpPr>
      <dsp:spPr>
        <a:xfrm>
          <a:off x="4929904" y="438725"/>
          <a:ext cx="862499" cy="962459"/>
        </a:xfrm>
        <a:prstGeom prst="mathEqual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5044228" y="636992"/>
        <a:ext cx="633851" cy="565925"/>
      </dsp:txXfrm>
    </dsp:sp>
    <dsp:sp modelId="{2DB98FF9-EDB5-4EEE-AFA3-A57C7337F497}">
      <dsp:nvSpPr>
        <dsp:cNvPr id="0" name=""/>
        <dsp:cNvSpPr/>
      </dsp:nvSpPr>
      <dsp:spPr>
        <a:xfrm>
          <a:off x="5934133" y="69259"/>
          <a:ext cx="2097380" cy="1701391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Укупан буџет града </a:t>
          </a:r>
          <a:r>
            <a:rPr lang="sr-Cyrl-RS" sz="1400" kern="1200" dirty="0" smtClean="0">
              <a:solidFill>
                <a:srgbClr val="FF0000"/>
              </a:solidFill>
            </a:rPr>
            <a:t>1</a:t>
          </a:r>
          <a:r>
            <a:rPr lang="sr-Latn-RS" sz="1400" kern="1200" dirty="0" smtClean="0">
              <a:solidFill>
                <a:srgbClr val="FF0000"/>
              </a:solidFill>
            </a:rPr>
            <a:t>0</a:t>
          </a:r>
          <a:r>
            <a:rPr lang="sr-Cyrl-RS" sz="1400" kern="1200" dirty="0" smtClean="0">
              <a:solidFill>
                <a:srgbClr val="FF0000"/>
              </a:solidFill>
            </a:rPr>
            <a:t>.838.12</a:t>
          </a:r>
          <a:r>
            <a:rPr lang="sr-Latn-RS" sz="1400" kern="1200" dirty="0" smtClean="0">
              <a:solidFill>
                <a:srgbClr val="FF0000"/>
              </a:solidFill>
            </a:rPr>
            <a:t>7</a:t>
          </a:r>
          <a:r>
            <a:rPr lang="sr-Cyrl-RS" sz="1400" kern="1200" dirty="0" smtClean="0">
              <a:solidFill>
                <a:srgbClr val="FF0000"/>
              </a:solidFill>
            </a:rPr>
            <a:t>.000</a:t>
          </a:r>
          <a:endParaRPr lang="en-US" sz="1400" kern="1200" dirty="0">
            <a:solidFill>
              <a:srgbClr val="FF0000"/>
            </a:solidFill>
          </a:endParaRPr>
        </a:p>
      </dsp:txBody>
      <dsp:txXfrm>
        <a:off x="6241287" y="318422"/>
        <a:ext cx="1483072" cy="120306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4153" y="214762"/>
          <a:ext cx="2124745" cy="376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48260" rIns="135128" bIns="48260" numCol="1" spcCol="1270" anchor="ctr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900" b="1" kern="1200" dirty="0"/>
            <a:t>Порески приходи</a:t>
          </a:r>
          <a:endParaRPr lang="en-US" sz="1900" b="1" kern="1200" dirty="0"/>
        </a:p>
      </dsp:txBody>
      <dsp:txXfrm>
        <a:off x="4153" y="214762"/>
        <a:ext cx="2124745" cy="376200"/>
      </dsp:txXfrm>
    </dsp:sp>
    <dsp:sp modelId="{02385D1D-92EB-445D-B736-940004751C79}">
      <dsp:nvSpPr>
        <dsp:cNvPr id="0" name=""/>
        <dsp:cNvSpPr/>
      </dsp:nvSpPr>
      <dsp:spPr>
        <a:xfrm>
          <a:off x="2128898" y="150103"/>
          <a:ext cx="424949" cy="505518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723827" y="150103"/>
          <a:ext cx="5779306" cy="505518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kern="1200" dirty="0"/>
        </a:p>
      </dsp:txBody>
      <dsp:txXfrm>
        <a:off x="2723827" y="150103"/>
        <a:ext cx="5779306" cy="505518"/>
      </dsp:txXfrm>
    </dsp:sp>
    <dsp:sp modelId="{F40D94EA-52E0-4740-A924-EAF350BDF213}">
      <dsp:nvSpPr>
        <dsp:cNvPr id="0" name=""/>
        <dsp:cNvSpPr/>
      </dsp:nvSpPr>
      <dsp:spPr>
        <a:xfrm>
          <a:off x="4153" y="1061279"/>
          <a:ext cx="2124745" cy="634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48260" rIns="135128" bIns="48260" numCol="1" spcCol="1270" anchor="ctr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900" b="1" kern="1200" dirty="0"/>
            <a:t>Донације и трансфери</a:t>
          </a:r>
          <a:endParaRPr lang="en-US" sz="1900" b="1" kern="1200" dirty="0"/>
        </a:p>
      </dsp:txBody>
      <dsp:txXfrm>
        <a:off x="4153" y="1061279"/>
        <a:ext cx="2124745" cy="634837"/>
      </dsp:txXfrm>
    </dsp:sp>
    <dsp:sp modelId="{0E930D30-96BC-4D43-B65A-EE88C46DBE48}">
      <dsp:nvSpPr>
        <dsp:cNvPr id="0" name=""/>
        <dsp:cNvSpPr/>
      </dsp:nvSpPr>
      <dsp:spPr>
        <a:xfrm>
          <a:off x="2128898" y="724021"/>
          <a:ext cx="424949" cy="1309352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723827" y="724021"/>
          <a:ext cx="5779306" cy="1309352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1400" b="1" i="1" kern="1200" dirty="0"/>
            <a:t>Донације</a:t>
          </a:r>
          <a:r>
            <a:rPr lang="sr-Cyrl-CS" sz="1400" b="1" kern="1200" dirty="0"/>
            <a:t> </a:t>
          </a:r>
          <a:r>
            <a:rPr lang="sr-Cyrl-CS" sz="1400" kern="12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kern="1200" dirty="0">
              <a:latin typeface="Calibri" panose="020F0502020204030204" pitchFamily="34" charset="0"/>
            </a:rPr>
            <a:t>Трансфери п</a:t>
          </a:r>
          <a:r>
            <a:rPr lang="ru-RU" altLang="en-US" sz="1400" kern="12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kern="12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kern="1200" dirty="0">
              <a:latin typeface="Calibri" panose="020F0502020204030204" pitchFamily="34" charset="0"/>
            </a:rPr>
            <a:t>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kern="1200" dirty="0">
              <a:latin typeface="Calibri" panose="020F0502020204030204" pitchFamily="34" charset="0"/>
            </a:rPr>
            <a:t>ненаменски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kern="1200" dirty="0">
              <a:latin typeface="Calibri" panose="020F0502020204030204" pitchFamily="34" charset="0"/>
            </a:rPr>
            <a:t> </a:t>
          </a:r>
          <a:r>
            <a:rPr lang="sr-Cyrl-RS" altLang="en-US" sz="1400" kern="1200" dirty="0">
              <a:latin typeface="Calibri" panose="020F0502020204030204" pitchFamily="34" charset="0"/>
            </a:rPr>
            <a:t>.</a:t>
          </a:r>
          <a:endParaRPr lang="en-US" sz="1400" kern="1200" dirty="0"/>
        </a:p>
      </dsp:txBody>
      <dsp:txXfrm>
        <a:off x="2723827" y="724021"/>
        <a:ext cx="5779306" cy="1309352"/>
      </dsp:txXfrm>
    </dsp:sp>
    <dsp:sp modelId="{CCB8139E-CA19-491D-9FCD-6BF28923C725}">
      <dsp:nvSpPr>
        <dsp:cNvPr id="0" name=""/>
        <dsp:cNvSpPr/>
      </dsp:nvSpPr>
      <dsp:spPr>
        <a:xfrm>
          <a:off x="4153" y="2131532"/>
          <a:ext cx="2124745" cy="634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48260" rIns="135128" bIns="48260" numCol="1" spcCol="1270" anchor="ctr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900" b="1" kern="1200" dirty="0"/>
            <a:t>Непорески приходи</a:t>
          </a:r>
          <a:endParaRPr lang="en-US" sz="1900" b="1" kern="1200" dirty="0"/>
        </a:p>
      </dsp:txBody>
      <dsp:txXfrm>
        <a:off x="4153" y="2131532"/>
        <a:ext cx="2124745" cy="634837"/>
      </dsp:txXfrm>
    </dsp:sp>
    <dsp:sp modelId="{14D1633C-A097-4A5A-8269-B04E98857E56}">
      <dsp:nvSpPr>
        <dsp:cNvPr id="0" name=""/>
        <dsp:cNvSpPr/>
      </dsp:nvSpPr>
      <dsp:spPr>
        <a:xfrm>
          <a:off x="2128898" y="2101774"/>
          <a:ext cx="424949" cy="694353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723827" y="2101774"/>
          <a:ext cx="5779306" cy="694353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пенали)</a:t>
          </a:r>
          <a:endParaRPr lang="en-US" sz="1400" kern="1200" dirty="0"/>
        </a:p>
      </dsp:txBody>
      <dsp:txXfrm>
        <a:off x="2723827" y="2101774"/>
        <a:ext cx="5779306" cy="694353"/>
      </dsp:txXfrm>
    </dsp:sp>
    <dsp:sp modelId="{9312B733-3AEB-49F6-8245-08553BA2949B}">
      <dsp:nvSpPr>
        <dsp:cNvPr id="0" name=""/>
        <dsp:cNvSpPr/>
      </dsp:nvSpPr>
      <dsp:spPr>
        <a:xfrm>
          <a:off x="4153" y="2864527"/>
          <a:ext cx="2124745" cy="1175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48260" rIns="135128" bIns="48260" numCol="1" spcCol="1270" anchor="ctr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900" b="1" kern="1200" dirty="0"/>
            <a:t>Примања од продаје нефинансијске имовине</a:t>
          </a:r>
          <a:endParaRPr lang="en-US" sz="1900" b="1" kern="1200" dirty="0"/>
        </a:p>
      </dsp:txBody>
      <dsp:txXfrm>
        <a:off x="4153" y="2864527"/>
        <a:ext cx="2124745" cy="1175625"/>
      </dsp:txXfrm>
    </dsp:sp>
    <dsp:sp modelId="{435AB433-2559-485A-A03D-C32F36288071}">
      <dsp:nvSpPr>
        <dsp:cNvPr id="0" name=""/>
        <dsp:cNvSpPr/>
      </dsp:nvSpPr>
      <dsp:spPr>
        <a:xfrm>
          <a:off x="2128898" y="2864527"/>
          <a:ext cx="424949" cy="1175625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723827" y="2864527"/>
          <a:ext cx="5779306" cy="1175625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kern="12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града.</a:t>
          </a:r>
          <a:endParaRPr lang="en-US" sz="1400" kern="1200" dirty="0">
            <a:solidFill>
              <a:schemeClr val="accent1">
                <a:lumMod val="40000"/>
                <a:lumOff val="60000"/>
              </a:schemeClr>
            </a:solidFill>
          </a:endParaRPr>
        </a:p>
      </dsp:txBody>
      <dsp:txXfrm>
        <a:off x="2723827" y="2864527"/>
        <a:ext cx="5779306" cy="1175625"/>
      </dsp:txXfrm>
    </dsp:sp>
    <dsp:sp modelId="{EFAACCF6-3A6A-4536-89B0-F0A7C44F6BE1}">
      <dsp:nvSpPr>
        <dsp:cNvPr id="0" name=""/>
        <dsp:cNvSpPr/>
      </dsp:nvSpPr>
      <dsp:spPr>
        <a:xfrm>
          <a:off x="4153" y="4108552"/>
          <a:ext cx="2126822" cy="376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48260" rIns="135128" bIns="48260" numCol="1" spcCol="1270" anchor="ctr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b="1" kern="1200" dirty="0"/>
        </a:p>
      </dsp:txBody>
      <dsp:txXfrm>
        <a:off x="4153" y="4108552"/>
        <a:ext cx="2126822" cy="376200"/>
      </dsp:txXfrm>
    </dsp:sp>
    <dsp:sp modelId="{6497CA82-45EE-4BD1-AEB4-CC3961FBFB74}">
      <dsp:nvSpPr>
        <dsp:cNvPr id="0" name=""/>
        <dsp:cNvSpPr/>
      </dsp:nvSpPr>
      <dsp:spPr>
        <a:xfrm>
          <a:off x="2130975" y="4108552"/>
          <a:ext cx="425364" cy="3762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9B76D1-BB33-4E50-9ECD-839FB5787B95}">
      <dsp:nvSpPr>
        <dsp:cNvPr id="0" name=""/>
        <dsp:cNvSpPr/>
      </dsp:nvSpPr>
      <dsp:spPr>
        <a:xfrm>
          <a:off x="4153" y="4553152"/>
          <a:ext cx="2124745" cy="893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48260" rIns="135128" bIns="48260" numCol="1" spcCol="1270" anchor="ctr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900" b="1" kern="1200" dirty="0"/>
            <a:t>Пренета средства из ранијих година</a:t>
          </a:r>
          <a:endParaRPr lang="en-US" sz="1900" b="1" kern="1200" dirty="0"/>
        </a:p>
      </dsp:txBody>
      <dsp:txXfrm>
        <a:off x="4153" y="4553152"/>
        <a:ext cx="2124745" cy="893475"/>
      </dsp:txXfrm>
    </dsp:sp>
    <dsp:sp modelId="{7845F59F-6101-48DE-ABCC-EC5351843F5B}">
      <dsp:nvSpPr>
        <dsp:cNvPr id="0" name=""/>
        <dsp:cNvSpPr/>
      </dsp:nvSpPr>
      <dsp:spPr>
        <a:xfrm>
          <a:off x="2128898" y="4553152"/>
          <a:ext cx="424949" cy="893475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723827" y="4553152"/>
          <a:ext cx="5779306" cy="893475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/>
            <a:t> Представљају вишак прихода буџета града који нису потрошени у претходној  буџетској години</a:t>
          </a:r>
          <a:endParaRPr lang="en-US" sz="1400" kern="1200" dirty="0"/>
        </a:p>
      </dsp:txBody>
      <dsp:txXfrm>
        <a:off x="2723827" y="4553152"/>
        <a:ext cx="5779306" cy="89347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BC9C78-4E8A-498B-ACC1-DC2EFA6E3D36}">
      <dsp:nvSpPr>
        <dsp:cNvPr id="0" name=""/>
        <dsp:cNvSpPr/>
      </dsp:nvSpPr>
      <dsp:spPr>
        <a:xfrm>
          <a:off x="1998781" y="1069517"/>
          <a:ext cx="2664411" cy="2664411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100" kern="1200" dirty="0"/>
            <a:t>Укупни буџетски приходи и примања  </a:t>
          </a:r>
          <a:r>
            <a:rPr lang="sr-Cyrl-RS" sz="2100" kern="1200" dirty="0" smtClean="0">
              <a:solidFill>
                <a:schemeClr val="tx1"/>
              </a:solidFill>
            </a:rPr>
            <a:t>10.838.127.000 </a:t>
          </a:r>
          <a:r>
            <a:rPr lang="sr-Cyrl-RS" sz="2100" kern="1200" dirty="0">
              <a:solidFill>
                <a:schemeClr val="tx1"/>
              </a:solidFill>
            </a:rPr>
            <a:t>динара</a:t>
          </a:r>
          <a:endParaRPr lang="en-US" sz="2100" kern="1200" dirty="0">
            <a:solidFill>
              <a:schemeClr val="tx1"/>
            </a:solidFill>
          </a:endParaRPr>
        </a:p>
      </dsp:txBody>
      <dsp:txXfrm>
        <a:off x="2388975" y="1459711"/>
        <a:ext cx="1884023" cy="1884023"/>
      </dsp:txXfrm>
    </dsp:sp>
    <dsp:sp modelId="{63432802-399F-407F-AC10-7219543A0326}">
      <dsp:nvSpPr>
        <dsp:cNvPr id="0" name=""/>
        <dsp:cNvSpPr/>
      </dsp:nvSpPr>
      <dsp:spPr>
        <a:xfrm>
          <a:off x="2664884" y="475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Приходи од  пореза  </a:t>
          </a:r>
          <a:r>
            <a:rPr lang="sr-Cyrl-RS" sz="1000" kern="1200" dirty="0" smtClean="0">
              <a:solidFill>
                <a:schemeClr val="tx1"/>
              </a:solidFill>
            </a:rPr>
            <a:t>7.562.864.000     </a:t>
          </a:r>
          <a:r>
            <a:rPr lang="sr-Cyrl-RS" sz="1000" kern="1200" dirty="0">
              <a:solidFill>
                <a:schemeClr val="tx1"/>
              </a:solidFill>
            </a:rPr>
            <a:t>д</a:t>
          </a:r>
          <a:r>
            <a:rPr lang="sr-Cyrl-RS" sz="1000" kern="1200" dirty="0"/>
            <a:t>инара</a:t>
          </a:r>
          <a:endParaRPr lang="en-US" sz="1000" kern="1200" dirty="0"/>
        </a:p>
      </dsp:txBody>
      <dsp:txXfrm>
        <a:off x="2859981" y="195572"/>
        <a:ext cx="942011" cy="942011"/>
      </dsp:txXfrm>
    </dsp:sp>
    <dsp:sp modelId="{449BFEB2-6844-4A2C-8DC2-780280CBA079}">
      <dsp:nvSpPr>
        <dsp:cNvPr id="0" name=""/>
        <dsp:cNvSpPr/>
      </dsp:nvSpPr>
      <dsp:spPr>
        <a:xfrm>
          <a:off x="4167563" y="86804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 smtClean="0"/>
            <a:t>Донације и трансфери  00</a:t>
          </a:r>
          <a:r>
            <a:rPr lang="sr-Latn-RS" sz="1000" kern="1200" dirty="0" smtClean="0">
              <a:solidFill>
                <a:srgbClr val="FF0000"/>
              </a:solidFill>
            </a:rPr>
            <a:t> </a:t>
          </a:r>
          <a:r>
            <a:rPr lang="sr-Cyrl-RS" sz="1000" kern="1200" dirty="0" smtClean="0"/>
            <a:t>динара 693.723.000</a:t>
          </a:r>
          <a:endParaRPr lang="en-US" sz="1000" kern="1200" dirty="0"/>
        </a:p>
      </dsp:txBody>
      <dsp:txXfrm>
        <a:off x="4362660" y="1063144"/>
        <a:ext cx="942011" cy="942011"/>
      </dsp:txXfrm>
    </dsp:sp>
    <dsp:sp modelId="{9DDE88A7-5745-4E4F-A7A8-F71A4DA0D5F2}">
      <dsp:nvSpPr>
        <dsp:cNvPr id="0" name=""/>
        <dsp:cNvSpPr/>
      </dsp:nvSpPr>
      <dsp:spPr>
        <a:xfrm>
          <a:off x="4180089" y="2589143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Други приходи  </a:t>
          </a:r>
          <a:r>
            <a:rPr lang="sr-Cyrl-RS" sz="1000" kern="1200" dirty="0" smtClean="0">
              <a:solidFill>
                <a:schemeClr val="tx1"/>
              </a:solidFill>
            </a:rPr>
            <a:t>1.521.608.000 </a:t>
          </a:r>
          <a:r>
            <a:rPr lang="sr-Cyrl-RS" sz="1000" kern="1200" dirty="0" smtClean="0"/>
            <a:t>динара</a:t>
          </a:r>
          <a:endParaRPr lang="en-US" sz="1000" kern="1200" dirty="0"/>
        </a:p>
      </dsp:txBody>
      <dsp:txXfrm>
        <a:off x="4375186" y="2784240"/>
        <a:ext cx="942011" cy="942011"/>
      </dsp:txXfrm>
    </dsp:sp>
    <dsp:sp modelId="{72DE4213-15E1-4436-8045-C055E8A54EDE}">
      <dsp:nvSpPr>
        <dsp:cNvPr id="0" name=""/>
        <dsp:cNvSpPr/>
      </dsp:nvSpPr>
      <dsp:spPr>
        <a:xfrm>
          <a:off x="2664884" y="3470764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Примања од продаје нефинансијске имовине  </a:t>
          </a:r>
          <a:r>
            <a:rPr lang="sr-Cyrl-RS" sz="1000" kern="1200" dirty="0" smtClean="0"/>
            <a:t>954</a:t>
          </a:r>
          <a:r>
            <a:rPr lang="sr-Cyrl-RS" sz="1000" kern="1200" dirty="0" smtClean="0">
              <a:solidFill>
                <a:schemeClr val="tx1"/>
              </a:solidFill>
            </a:rPr>
            <a:t>.932.000 </a:t>
          </a:r>
          <a:r>
            <a:rPr lang="sr-Cyrl-RS" sz="1000" kern="1200" dirty="0" smtClean="0"/>
            <a:t>динара</a:t>
          </a:r>
          <a:endParaRPr lang="en-US" sz="1000" kern="1200" dirty="0"/>
        </a:p>
      </dsp:txBody>
      <dsp:txXfrm>
        <a:off x="2859981" y="3665861"/>
        <a:ext cx="942011" cy="942011"/>
      </dsp:txXfrm>
    </dsp:sp>
    <dsp:sp modelId="{91CFC9CD-FF79-40EF-A271-A8DBB0423AC2}">
      <dsp:nvSpPr>
        <dsp:cNvPr id="0" name=""/>
        <dsp:cNvSpPr/>
      </dsp:nvSpPr>
      <dsp:spPr>
        <a:xfrm>
          <a:off x="1162204" y="2603192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Примања од продаје </a:t>
          </a:r>
          <a:r>
            <a:rPr lang="sr-Cyrl-RS" sz="1000" kern="1200" dirty="0" smtClean="0"/>
            <a:t>финасијске </a:t>
          </a:r>
          <a:r>
            <a:rPr lang="sr-Cyrl-RS" sz="1000" kern="1200" dirty="0"/>
            <a:t>имовине  </a:t>
          </a:r>
          <a:r>
            <a:rPr lang="sr-Cyrl-RS" sz="1000" kern="1200" dirty="0" smtClean="0">
              <a:solidFill>
                <a:srgbClr val="FF0000"/>
              </a:solidFill>
            </a:rPr>
            <a:t>0 </a:t>
          </a:r>
          <a:r>
            <a:rPr lang="sr-Cyrl-RS" sz="1000" kern="1200" dirty="0" smtClean="0"/>
            <a:t>динара</a:t>
          </a:r>
          <a:endParaRPr lang="en-US" sz="1000" kern="1200" dirty="0"/>
        </a:p>
      </dsp:txBody>
      <dsp:txXfrm>
        <a:off x="1357301" y="2798289"/>
        <a:ext cx="942011" cy="942011"/>
      </dsp:txXfrm>
    </dsp:sp>
    <dsp:sp modelId="{FC69A2CE-A671-47B5-8CD8-544465E52E9C}">
      <dsp:nvSpPr>
        <dsp:cNvPr id="0" name=""/>
        <dsp:cNvSpPr/>
      </dsp:nvSpPr>
      <dsp:spPr>
        <a:xfrm>
          <a:off x="1162204" y="86804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Пренета средства из ранијих година</a:t>
          </a:r>
          <a:r>
            <a:rPr lang="sr-Latn-RS" sz="1000" kern="1200" dirty="0"/>
            <a:t> </a:t>
          </a:r>
          <a:r>
            <a:rPr lang="sr-Cyrl-RS" sz="1000" kern="1200" dirty="0" smtClean="0"/>
            <a:t>105.000.000 </a:t>
          </a:r>
          <a:r>
            <a:rPr lang="sr-Latn-RS" sz="1000" kern="1200" dirty="0" smtClean="0"/>
            <a:t>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1357301" y="1063144"/>
        <a:ext cx="942011" cy="94201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0" y="168686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Расходи за запослене</a:t>
          </a:r>
          <a:endParaRPr lang="en-US" sz="1500" b="1" kern="1200" dirty="0"/>
        </a:p>
      </dsp:txBody>
      <dsp:txXfrm>
        <a:off x="0" y="168686"/>
        <a:ext cx="2055390" cy="297000"/>
      </dsp:txXfrm>
    </dsp:sp>
    <dsp:sp modelId="{02385D1D-92EB-445D-B736-940004751C79}">
      <dsp:nvSpPr>
        <dsp:cNvPr id="0" name=""/>
        <dsp:cNvSpPr/>
      </dsp:nvSpPr>
      <dsp:spPr>
        <a:xfrm>
          <a:off x="2055390" y="66593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630900" y="66593"/>
          <a:ext cx="5590663" cy="501187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Расходи за запослене </a:t>
          </a:r>
          <a:r>
            <a:rPr lang="sr-Cyrl-RS" sz="1400" kern="1200" dirty="0"/>
            <a:t>представљају све трошкове за запослене, како у управи тако и код буџетских корисника</a:t>
          </a:r>
          <a:endParaRPr lang="en-US" sz="1400" kern="1200" dirty="0"/>
        </a:p>
      </dsp:txBody>
      <dsp:txXfrm>
        <a:off x="2630900" y="66593"/>
        <a:ext cx="5590663" cy="501187"/>
      </dsp:txXfrm>
    </dsp:sp>
    <dsp:sp modelId="{F40D94EA-52E0-4740-A924-EAF350BDF213}">
      <dsp:nvSpPr>
        <dsp:cNvPr id="0" name=""/>
        <dsp:cNvSpPr/>
      </dsp:nvSpPr>
      <dsp:spPr>
        <a:xfrm>
          <a:off x="0" y="723584"/>
          <a:ext cx="2055390" cy="501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Коришћење роба и услуга </a:t>
          </a:r>
          <a:endParaRPr lang="en-US" sz="1500" kern="1200" dirty="0"/>
        </a:p>
      </dsp:txBody>
      <dsp:txXfrm>
        <a:off x="0" y="723584"/>
        <a:ext cx="2055390" cy="501187"/>
      </dsp:txXfrm>
    </dsp:sp>
    <dsp:sp modelId="{0E930D30-96BC-4D43-B65A-EE88C46DBE48}">
      <dsp:nvSpPr>
        <dsp:cNvPr id="0" name=""/>
        <dsp:cNvSpPr/>
      </dsp:nvSpPr>
      <dsp:spPr>
        <a:xfrm>
          <a:off x="2055390" y="621780"/>
          <a:ext cx="411078" cy="704794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630900" y="621780"/>
          <a:ext cx="5590663" cy="704794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Коришћење роба и услуга </a:t>
          </a:r>
          <a:r>
            <a:rPr lang="sr-Cyrl-RS" sz="1400" kern="12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kern="1200" dirty="0"/>
        </a:p>
      </dsp:txBody>
      <dsp:txXfrm>
        <a:off x="2630900" y="621780"/>
        <a:ext cx="5590663" cy="704794"/>
      </dsp:txXfrm>
    </dsp:sp>
    <dsp:sp modelId="{CCB8139E-CA19-491D-9FCD-6BF28923C725}">
      <dsp:nvSpPr>
        <dsp:cNvPr id="0" name=""/>
        <dsp:cNvSpPr/>
      </dsp:nvSpPr>
      <dsp:spPr>
        <a:xfrm>
          <a:off x="0" y="1677575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Дотације и трансфери</a:t>
          </a:r>
          <a:endParaRPr lang="en-US" sz="1500" b="1" kern="1200" dirty="0"/>
        </a:p>
      </dsp:txBody>
      <dsp:txXfrm>
        <a:off x="0" y="1677575"/>
        <a:ext cx="2055390" cy="297000"/>
      </dsp:txXfrm>
    </dsp:sp>
    <dsp:sp modelId="{14D1633C-A097-4A5A-8269-B04E98857E56}">
      <dsp:nvSpPr>
        <dsp:cNvPr id="0" name=""/>
        <dsp:cNvSpPr/>
      </dsp:nvSpPr>
      <dsp:spPr>
        <a:xfrm>
          <a:off x="2055390" y="1380575"/>
          <a:ext cx="411078" cy="891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630900" y="1380575"/>
          <a:ext cx="5590663" cy="89100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Дотације и трансфери </a:t>
          </a:r>
          <a:r>
            <a:rPr lang="sr-Cyrl-RS" sz="1400" kern="1200" dirty="0"/>
            <a:t>су трошкови које локална самоуправа </a:t>
          </a:r>
          <a:r>
            <a:rPr lang="ru-RU" sz="1400" kern="12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400" kern="1200" dirty="0"/>
            <a:t> као што су школе, центар за социјални рад, дом здравља.</a:t>
          </a:r>
          <a:r>
            <a:rPr lang="en-US" sz="1400" kern="1200" dirty="0"/>
            <a:t> </a:t>
          </a:r>
        </a:p>
      </dsp:txBody>
      <dsp:txXfrm>
        <a:off x="2630900" y="1380575"/>
        <a:ext cx="5590663" cy="891000"/>
      </dsp:txXfrm>
    </dsp:sp>
    <dsp:sp modelId="{9312B733-3AEB-49F6-8245-08553BA2949B}">
      <dsp:nvSpPr>
        <dsp:cNvPr id="0" name=""/>
        <dsp:cNvSpPr/>
      </dsp:nvSpPr>
      <dsp:spPr>
        <a:xfrm>
          <a:off x="0" y="2427669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Остали расходи</a:t>
          </a:r>
          <a:endParaRPr lang="en-US" sz="1500" b="1" kern="1200" dirty="0"/>
        </a:p>
      </dsp:txBody>
      <dsp:txXfrm>
        <a:off x="0" y="2427669"/>
        <a:ext cx="2055390" cy="297000"/>
      </dsp:txXfrm>
    </dsp:sp>
    <dsp:sp modelId="{435AB433-2559-485A-A03D-C32F36288071}">
      <dsp:nvSpPr>
        <dsp:cNvPr id="0" name=""/>
        <dsp:cNvSpPr/>
      </dsp:nvSpPr>
      <dsp:spPr>
        <a:xfrm>
          <a:off x="2055390" y="2325575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630900" y="2325575"/>
          <a:ext cx="5590663" cy="50118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Остали расходи </a:t>
          </a:r>
          <a:r>
            <a:rPr lang="sr-Cyrl-RS" sz="1400" kern="1200" dirty="0"/>
            <a:t>обухватају дотације невладиним организацијама, порезе, таксе, новчане казне.</a:t>
          </a:r>
          <a:endParaRPr lang="en-US" sz="1400" kern="1200" dirty="0"/>
        </a:p>
      </dsp:txBody>
      <dsp:txXfrm>
        <a:off x="2630900" y="2325575"/>
        <a:ext cx="5590663" cy="501187"/>
      </dsp:txXfrm>
    </dsp:sp>
    <dsp:sp modelId="{EFAACCF6-3A6A-4536-89B0-F0A7C44F6BE1}">
      <dsp:nvSpPr>
        <dsp:cNvPr id="0" name=""/>
        <dsp:cNvSpPr/>
      </dsp:nvSpPr>
      <dsp:spPr>
        <a:xfrm>
          <a:off x="0" y="2982856"/>
          <a:ext cx="2057399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Субвенције</a:t>
          </a:r>
          <a:endParaRPr lang="en-US" sz="1500" b="1" kern="1200" dirty="0"/>
        </a:p>
      </dsp:txBody>
      <dsp:txXfrm>
        <a:off x="0" y="2982856"/>
        <a:ext cx="2057399" cy="297000"/>
      </dsp:txXfrm>
    </dsp:sp>
    <dsp:sp modelId="{6497CA82-45EE-4BD1-AEB4-CC3961FBFB74}">
      <dsp:nvSpPr>
        <dsp:cNvPr id="0" name=""/>
        <dsp:cNvSpPr/>
      </dsp:nvSpPr>
      <dsp:spPr>
        <a:xfrm>
          <a:off x="2057399" y="2880762"/>
          <a:ext cx="411480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633471" y="2880762"/>
          <a:ext cx="5596128" cy="501187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/>
            <a:t>Субвенције</a:t>
          </a:r>
          <a:r>
            <a:rPr lang="ru-RU" sz="1400" kern="1200" dirty="0"/>
            <a:t> сe одобравају за функционисање међумесног превоза и  пољопривредним произвођачима. </a:t>
          </a:r>
          <a:endParaRPr lang="en-US" sz="1400" kern="1200" dirty="0"/>
        </a:p>
      </dsp:txBody>
      <dsp:txXfrm>
        <a:off x="2633471" y="2880762"/>
        <a:ext cx="5596128" cy="501187"/>
      </dsp:txXfrm>
    </dsp:sp>
    <dsp:sp modelId="{939B76D1-BB33-4E50-9ECD-839FB5787B95}">
      <dsp:nvSpPr>
        <dsp:cNvPr id="0" name=""/>
        <dsp:cNvSpPr/>
      </dsp:nvSpPr>
      <dsp:spPr>
        <a:xfrm>
          <a:off x="0" y="3538044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Социјална заштита</a:t>
          </a:r>
          <a:endParaRPr lang="en-US" sz="1500" b="1" kern="1200" dirty="0"/>
        </a:p>
      </dsp:txBody>
      <dsp:txXfrm>
        <a:off x="0" y="3538044"/>
        <a:ext cx="2055390" cy="297000"/>
      </dsp:txXfrm>
    </dsp:sp>
    <dsp:sp modelId="{7845F59F-6101-48DE-ABCC-EC5351843F5B}">
      <dsp:nvSpPr>
        <dsp:cNvPr id="0" name=""/>
        <dsp:cNvSpPr/>
      </dsp:nvSpPr>
      <dsp:spPr>
        <a:xfrm>
          <a:off x="2055390" y="3435950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630900" y="3435950"/>
          <a:ext cx="5590663" cy="50118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Социјална заштита </a:t>
          </a:r>
          <a:r>
            <a:rPr lang="sr-Cyrl-RS" sz="1400" kern="1200" dirty="0"/>
            <a:t>обухвата све трошкове исплате социјалне помоћи за различите категорије грађана.</a:t>
          </a:r>
          <a:endParaRPr lang="en-US" sz="1400" kern="1200" dirty="0"/>
        </a:p>
      </dsp:txBody>
      <dsp:txXfrm>
        <a:off x="2630900" y="3435950"/>
        <a:ext cx="5590663" cy="501187"/>
      </dsp:txXfrm>
    </dsp:sp>
    <dsp:sp modelId="{B471A916-B6F4-4017-A447-E2C98CEE19B9}">
      <dsp:nvSpPr>
        <dsp:cNvPr id="0" name=""/>
        <dsp:cNvSpPr/>
      </dsp:nvSpPr>
      <dsp:spPr>
        <a:xfrm>
          <a:off x="0" y="4213887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Буџетска резерва</a:t>
          </a:r>
          <a:endParaRPr lang="en-US" sz="1500" b="1" kern="1200" dirty="0"/>
        </a:p>
      </dsp:txBody>
      <dsp:txXfrm>
        <a:off x="0" y="4213887"/>
        <a:ext cx="2055390" cy="297000"/>
      </dsp:txXfrm>
    </dsp:sp>
    <dsp:sp modelId="{7F976215-9D17-4223-A92A-D3302071B429}">
      <dsp:nvSpPr>
        <dsp:cNvPr id="0" name=""/>
        <dsp:cNvSpPr/>
      </dsp:nvSpPr>
      <dsp:spPr>
        <a:xfrm>
          <a:off x="2055390" y="3991137"/>
          <a:ext cx="411078" cy="7425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E7D26-6540-4407-AA35-D081FC05F135}">
      <dsp:nvSpPr>
        <dsp:cNvPr id="0" name=""/>
        <dsp:cNvSpPr/>
      </dsp:nvSpPr>
      <dsp:spPr>
        <a:xfrm>
          <a:off x="2630900" y="3991137"/>
          <a:ext cx="5590663" cy="742500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500" b="1" kern="1200" dirty="0"/>
            <a:t>Буџетска резерва </a:t>
          </a:r>
          <a:r>
            <a:rPr lang="sr-Cyrl-RS" sz="1500" kern="1200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sz="1500" kern="1200" dirty="0"/>
        </a:p>
      </dsp:txBody>
      <dsp:txXfrm>
        <a:off x="2630900" y="3991137"/>
        <a:ext cx="5590663" cy="742500"/>
      </dsp:txXfrm>
    </dsp:sp>
    <dsp:sp modelId="{320B77C6-F8A0-4CEB-8B55-79E4A1BAF9E9}">
      <dsp:nvSpPr>
        <dsp:cNvPr id="0" name=""/>
        <dsp:cNvSpPr/>
      </dsp:nvSpPr>
      <dsp:spPr>
        <a:xfrm>
          <a:off x="0" y="5010387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Капитални издаци</a:t>
          </a:r>
          <a:endParaRPr lang="en-US" sz="1500" b="1" kern="1200" dirty="0"/>
        </a:p>
      </dsp:txBody>
      <dsp:txXfrm>
        <a:off x="0" y="5010387"/>
        <a:ext cx="2055390" cy="297000"/>
      </dsp:txXfrm>
    </dsp:sp>
    <dsp:sp modelId="{803A06C6-F698-48F4-A91D-0B2B17EECBA4}">
      <dsp:nvSpPr>
        <dsp:cNvPr id="0" name=""/>
        <dsp:cNvSpPr/>
      </dsp:nvSpPr>
      <dsp:spPr>
        <a:xfrm>
          <a:off x="2055390" y="4787637"/>
          <a:ext cx="411078" cy="7425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E0050D-5592-4FFB-BC24-07DF887B3DF2}">
      <dsp:nvSpPr>
        <dsp:cNvPr id="0" name=""/>
        <dsp:cNvSpPr/>
      </dsp:nvSpPr>
      <dsp:spPr>
        <a:xfrm>
          <a:off x="2630900" y="4787637"/>
          <a:ext cx="5590663" cy="742500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500" b="1" kern="1200" dirty="0"/>
            <a:t>Капитални издаци </a:t>
          </a:r>
          <a:r>
            <a:rPr lang="sr-Cyrl-RS" sz="1500" kern="1200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sz="1500" kern="1200" dirty="0"/>
        </a:p>
      </dsp:txBody>
      <dsp:txXfrm>
        <a:off x="2630900" y="4787637"/>
        <a:ext cx="5590663" cy="7425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884431-F906-455C-AAF5-4FBEC1E13C27}">
      <dsp:nvSpPr>
        <dsp:cNvPr id="0" name=""/>
        <dsp:cNvSpPr/>
      </dsp:nvSpPr>
      <dsp:spPr>
        <a:xfrm>
          <a:off x="2406080" y="452153"/>
          <a:ext cx="3704076" cy="3704076"/>
        </a:xfrm>
        <a:prstGeom prst="blockArc">
          <a:avLst>
            <a:gd name="adj1" fmla="val 13069771"/>
            <a:gd name="adj2" fmla="val 15892869"/>
            <a:gd name="adj3" fmla="val 3434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575E5C-DEAA-49FF-9C6A-0DF4C03D040D}">
      <dsp:nvSpPr>
        <dsp:cNvPr id="0" name=""/>
        <dsp:cNvSpPr/>
      </dsp:nvSpPr>
      <dsp:spPr>
        <a:xfrm>
          <a:off x="2234321" y="643702"/>
          <a:ext cx="3704076" cy="3704076"/>
        </a:xfrm>
        <a:prstGeom prst="blockArc">
          <a:avLst>
            <a:gd name="adj1" fmla="val 11148650"/>
            <a:gd name="adj2" fmla="val 13556078"/>
            <a:gd name="adj3" fmla="val 3434"/>
          </a:avLst>
        </a:prstGeom>
        <a:solidFill>
          <a:schemeClr val="accent3">
            <a:hueOff val="9643083"/>
            <a:satOff val="-14469"/>
            <a:lumOff val="-23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EFD8D8-F116-4363-8F07-0BDD118D8287}">
      <dsp:nvSpPr>
        <dsp:cNvPr id="0" name=""/>
        <dsp:cNvSpPr/>
      </dsp:nvSpPr>
      <dsp:spPr>
        <a:xfrm>
          <a:off x="2243675" y="459413"/>
          <a:ext cx="3704076" cy="3704076"/>
        </a:xfrm>
        <a:prstGeom prst="blockArc">
          <a:avLst>
            <a:gd name="adj1" fmla="val 8100000"/>
            <a:gd name="adj2" fmla="val 10800000"/>
            <a:gd name="adj3" fmla="val 3434"/>
          </a:avLst>
        </a:prstGeom>
        <a:solidFill>
          <a:schemeClr val="accent3">
            <a:hueOff val="8035903"/>
            <a:satOff val="-12057"/>
            <a:lumOff val="-196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9B55A0-D6BC-47A3-92D9-CF0D462CBA3E}">
      <dsp:nvSpPr>
        <dsp:cNvPr id="0" name=""/>
        <dsp:cNvSpPr/>
      </dsp:nvSpPr>
      <dsp:spPr>
        <a:xfrm>
          <a:off x="2223280" y="439336"/>
          <a:ext cx="3704076" cy="3704076"/>
        </a:xfrm>
        <a:prstGeom prst="blockArc">
          <a:avLst>
            <a:gd name="adj1" fmla="val 5309683"/>
            <a:gd name="adj2" fmla="val 8045950"/>
            <a:gd name="adj3" fmla="val 3434"/>
          </a:avLst>
        </a:prstGeom>
        <a:solidFill>
          <a:schemeClr val="accent3">
            <a:hueOff val="6428722"/>
            <a:satOff val="-9646"/>
            <a:lumOff val="-156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BC4AA2-7966-4002-8CE2-7479E65C1C79}">
      <dsp:nvSpPr>
        <dsp:cNvPr id="0" name=""/>
        <dsp:cNvSpPr/>
      </dsp:nvSpPr>
      <dsp:spPr>
        <a:xfrm>
          <a:off x="2264706" y="438719"/>
          <a:ext cx="3704076" cy="3704076"/>
        </a:xfrm>
        <a:prstGeom prst="blockArc">
          <a:avLst>
            <a:gd name="adj1" fmla="val 2755725"/>
            <a:gd name="adj2" fmla="val 5387933"/>
            <a:gd name="adj3" fmla="val 3434"/>
          </a:avLst>
        </a:prstGeom>
        <a:solidFill>
          <a:schemeClr val="accent3">
            <a:hueOff val="4821541"/>
            <a:satOff val="-7234"/>
            <a:lumOff val="-117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B05264-FBF1-4254-AA6E-8DA1048C9EC5}">
      <dsp:nvSpPr>
        <dsp:cNvPr id="0" name=""/>
        <dsp:cNvSpPr/>
      </dsp:nvSpPr>
      <dsp:spPr>
        <a:xfrm>
          <a:off x="2243675" y="459413"/>
          <a:ext cx="3704076" cy="3704076"/>
        </a:xfrm>
        <a:prstGeom prst="blockArc">
          <a:avLst>
            <a:gd name="adj1" fmla="val 0"/>
            <a:gd name="adj2" fmla="val 2700000"/>
            <a:gd name="adj3" fmla="val 3434"/>
          </a:avLst>
        </a:prstGeom>
        <a:solidFill>
          <a:schemeClr val="accent3">
            <a:hueOff val="3214361"/>
            <a:satOff val="-4823"/>
            <a:lumOff val="-78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42F3FF-3AAD-4819-B004-ADDCB69227EB}">
      <dsp:nvSpPr>
        <dsp:cNvPr id="0" name=""/>
        <dsp:cNvSpPr/>
      </dsp:nvSpPr>
      <dsp:spPr>
        <a:xfrm>
          <a:off x="2243675" y="459413"/>
          <a:ext cx="3704076" cy="3704076"/>
        </a:xfrm>
        <a:prstGeom prst="blockArc">
          <a:avLst>
            <a:gd name="adj1" fmla="val 18900000"/>
            <a:gd name="adj2" fmla="val 0"/>
            <a:gd name="adj3" fmla="val 3434"/>
          </a:avLst>
        </a:prstGeom>
        <a:solidFill>
          <a:schemeClr val="accent3">
            <a:hueOff val="1607181"/>
            <a:satOff val="-2411"/>
            <a:lumOff val="-39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C62812-7B8C-4DB2-9C0D-14651D9AFC46}">
      <dsp:nvSpPr>
        <dsp:cNvPr id="0" name=""/>
        <dsp:cNvSpPr/>
      </dsp:nvSpPr>
      <dsp:spPr>
        <a:xfrm>
          <a:off x="2243675" y="459413"/>
          <a:ext cx="3704076" cy="3704076"/>
        </a:xfrm>
        <a:prstGeom prst="blockArc">
          <a:avLst>
            <a:gd name="adj1" fmla="val 16200000"/>
            <a:gd name="adj2" fmla="val 18900000"/>
            <a:gd name="adj3" fmla="val 3434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9436B1-B652-4794-B4F4-4850647DACEB}">
      <dsp:nvSpPr>
        <dsp:cNvPr id="0" name=""/>
        <dsp:cNvSpPr/>
      </dsp:nvSpPr>
      <dsp:spPr>
        <a:xfrm>
          <a:off x="3264696" y="1459848"/>
          <a:ext cx="1662034" cy="170320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>
              <a:solidFill>
                <a:schemeClr val="bg1"/>
              </a:solidFill>
            </a:rPr>
            <a:t>Укупни расходи и издаци </a:t>
          </a:r>
          <a:r>
            <a:rPr lang="sr-Cyrl-RS" sz="1400" kern="1200" dirty="0" smtClean="0">
              <a:solidFill>
                <a:schemeClr val="bg1"/>
              </a:solidFill>
            </a:rPr>
            <a:t>10.838.127.000</a:t>
          </a:r>
          <a:endParaRPr lang="en-US" sz="1400" kern="1200" dirty="0">
            <a:solidFill>
              <a:schemeClr val="bg1"/>
            </a:solidFill>
          </a:endParaRPr>
        </a:p>
      </dsp:txBody>
      <dsp:txXfrm>
        <a:off x="3508095" y="1709277"/>
        <a:ext cx="1175236" cy="1204347"/>
      </dsp:txXfrm>
    </dsp:sp>
    <dsp:sp modelId="{73F305AC-CFDC-45B1-8AB8-6FABD1C99179}">
      <dsp:nvSpPr>
        <dsp:cNvPr id="0" name=""/>
        <dsp:cNvSpPr/>
      </dsp:nvSpPr>
      <dsp:spPr>
        <a:xfrm>
          <a:off x="3472453" y="-131104"/>
          <a:ext cx="1246518" cy="124462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>
              <a:solidFill>
                <a:schemeClr val="bg1"/>
              </a:solidFill>
            </a:rPr>
            <a:t>Коришћење роба и услуга </a:t>
          </a:r>
          <a:r>
            <a:rPr lang="sr-Cyrl-RS" sz="900" kern="1200" dirty="0" smtClean="0">
              <a:solidFill>
                <a:srgbClr val="FF0000"/>
              </a:solidFill>
            </a:rPr>
            <a:t>2.988.501.000</a:t>
          </a:r>
          <a:r>
            <a:rPr lang="ru-RU" sz="900" kern="1200" dirty="0" smtClean="0">
              <a:solidFill>
                <a:srgbClr val="FF0000"/>
              </a:solidFill>
            </a:rPr>
            <a:t> </a:t>
          </a:r>
          <a:r>
            <a:rPr lang="ru-RU" sz="900" kern="1200" dirty="0">
              <a:solidFill>
                <a:schemeClr val="bg1"/>
              </a:solidFill>
            </a:rPr>
            <a:t>динара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3655001" y="51168"/>
        <a:ext cx="881422" cy="880084"/>
      </dsp:txXfrm>
    </dsp:sp>
    <dsp:sp modelId="{A14630AA-C1BD-4A7E-B665-0A7C9B6C19C9}">
      <dsp:nvSpPr>
        <dsp:cNvPr id="0" name=""/>
        <dsp:cNvSpPr/>
      </dsp:nvSpPr>
      <dsp:spPr>
        <a:xfrm>
          <a:off x="4800090" y="450388"/>
          <a:ext cx="1165455" cy="1147914"/>
        </a:xfrm>
        <a:prstGeom prst="ellipse">
          <a:avLst/>
        </a:prstGeom>
        <a:solidFill>
          <a:schemeClr val="accent3">
            <a:hueOff val="1607181"/>
            <a:satOff val="-2411"/>
            <a:lumOff val="-39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900" kern="1200" dirty="0">
              <a:solidFill>
                <a:schemeClr val="bg1"/>
              </a:solidFill>
            </a:rPr>
            <a:t>Дотације и трансфери </a:t>
          </a:r>
          <a:r>
            <a:rPr lang="sr-Cyrl-RS" sz="900" kern="1200" dirty="0" smtClean="0">
              <a:solidFill>
                <a:srgbClr val="FF0000"/>
              </a:solidFill>
            </a:rPr>
            <a:t>1.230.893.000</a:t>
          </a:r>
          <a:r>
            <a:rPr lang="sr-Cyrl-RS" sz="900" kern="1200" dirty="0" smtClean="0">
              <a:solidFill>
                <a:schemeClr val="bg1"/>
              </a:solidFill>
            </a:rPr>
            <a:t> </a:t>
          </a:r>
          <a:r>
            <a:rPr lang="sr-Cyrl-RS" sz="900" kern="1200" dirty="0">
              <a:solidFill>
                <a:schemeClr val="bg1"/>
              </a:solidFill>
            </a:rPr>
            <a:t>динара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4970767" y="618496"/>
        <a:ext cx="824101" cy="811698"/>
      </dsp:txXfrm>
    </dsp:sp>
    <dsp:sp modelId="{E43F7264-94BE-4E7E-8A98-A0D70BB3AF06}">
      <dsp:nvSpPr>
        <dsp:cNvPr id="0" name=""/>
        <dsp:cNvSpPr/>
      </dsp:nvSpPr>
      <dsp:spPr>
        <a:xfrm>
          <a:off x="5381584" y="1785007"/>
          <a:ext cx="1068741" cy="1052887"/>
        </a:xfrm>
        <a:prstGeom prst="ellipse">
          <a:avLst/>
        </a:prstGeom>
        <a:solidFill>
          <a:schemeClr val="accent3">
            <a:hueOff val="3214361"/>
            <a:satOff val="-4823"/>
            <a:lumOff val="-78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900" kern="1200" dirty="0">
              <a:solidFill>
                <a:schemeClr val="bg1"/>
              </a:solidFill>
            </a:rPr>
            <a:t>Расходи за запослене </a:t>
          </a:r>
          <a:r>
            <a:rPr lang="sr-Cyrl-RS" sz="900" kern="1200" dirty="0" smtClean="0">
              <a:solidFill>
                <a:srgbClr val="FF0000"/>
              </a:solidFill>
            </a:rPr>
            <a:t>2.111.290.000</a:t>
          </a:r>
          <a:r>
            <a:rPr lang="sr-Cyrl-RS" sz="900" kern="1200" dirty="0" smtClean="0">
              <a:solidFill>
                <a:schemeClr val="bg1"/>
              </a:solidFill>
            </a:rPr>
            <a:t> </a:t>
          </a:r>
          <a:r>
            <a:rPr lang="sr-Cyrl-RS" sz="900" kern="1200" dirty="0">
              <a:solidFill>
                <a:schemeClr val="bg1"/>
              </a:solidFill>
            </a:rPr>
            <a:t>динара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5538097" y="1939199"/>
        <a:ext cx="755715" cy="744503"/>
      </dsp:txXfrm>
    </dsp:sp>
    <dsp:sp modelId="{115526CD-270E-4C52-A164-15F2B6F9FE39}">
      <dsp:nvSpPr>
        <dsp:cNvPr id="0" name=""/>
        <dsp:cNvSpPr/>
      </dsp:nvSpPr>
      <dsp:spPr>
        <a:xfrm>
          <a:off x="4850254" y="3084884"/>
          <a:ext cx="1065128" cy="1027344"/>
        </a:xfrm>
        <a:prstGeom prst="ellipse">
          <a:avLst/>
        </a:prstGeom>
        <a:solidFill>
          <a:schemeClr val="accent3">
            <a:hueOff val="4821541"/>
            <a:satOff val="-7234"/>
            <a:lumOff val="-11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900" kern="1200" dirty="0">
              <a:solidFill>
                <a:schemeClr val="bg1"/>
              </a:solidFill>
            </a:rPr>
            <a:t>Социјална помоћ </a:t>
          </a:r>
          <a:r>
            <a:rPr lang="sr-Cyrl-RS" sz="900" kern="1200" dirty="0" smtClean="0">
              <a:solidFill>
                <a:srgbClr val="FF0000"/>
              </a:solidFill>
            </a:rPr>
            <a:t>458.585.000 </a:t>
          </a:r>
          <a:r>
            <a:rPr lang="sr-Cyrl-RS" sz="900" kern="1200" dirty="0" smtClean="0">
              <a:solidFill>
                <a:schemeClr val="bg1"/>
              </a:solidFill>
            </a:rPr>
            <a:t>динара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5006238" y="3235335"/>
        <a:ext cx="753160" cy="726442"/>
      </dsp:txXfrm>
    </dsp:sp>
    <dsp:sp modelId="{5101AD7C-EA94-402A-A388-0FD916639D60}">
      <dsp:nvSpPr>
        <dsp:cNvPr id="0" name=""/>
        <dsp:cNvSpPr/>
      </dsp:nvSpPr>
      <dsp:spPr>
        <a:xfrm>
          <a:off x="3604745" y="3585613"/>
          <a:ext cx="1036777" cy="1050749"/>
        </a:xfrm>
        <a:prstGeom prst="ellipse">
          <a:avLst/>
        </a:prstGeom>
        <a:solidFill>
          <a:schemeClr val="accent3">
            <a:hueOff val="6428722"/>
            <a:satOff val="-9646"/>
            <a:lumOff val="-156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900" kern="1200" dirty="0">
              <a:solidFill>
                <a:schemeClr val="bg1"/>
              </a:solidFill>
            </a:rPr>
            <a:t>Субвенције </a:t>
          </a:r>
          <a:r>
            <a:rPr lang="sr-Cyrl-RS" sz="900" kern="1200" dirty="0" smtClean="0">
              <a:solidFill>
                <a:srgbClr val="FF0000"/>
              </a:solidFill>
            </a:rPr>
            <a:t>111.300.000</a:t>
          </a:r>
          <a:r>
            <a:rPr lang="sr-Cyrl-RS" sz="900" kern="1200" dirty="0" smtClean="0">
              <a:solidFill>
                <a:schemeClr val="bg1"/>
              </a:solidFill>
            </a:rPr>
            <a:t> </a:t>
          </a:r>
          <a:r>
            <a:rPr lang="sr-Cyrl-RS" sz="900" kern="1200" dirty="0">
              <a:solidFill>
                <a:schemeClr val="bg1"/>
              </a:solidFill>
            </a:rPr>
            <a:t>динара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3756577" y="3739492"/>
        <a:ext cx="733113" cy="742991"/>
      </dsp:txXfrm>
    </dsp:sp>
    <dsp:sp modelId="{D19ADD6D-9F0A-4766-B637-BB2D5495A9BB}">
      <dsp:nvSpPr>
        <dsp:cNvPr id="0" name=""/>
        <dsp:cNvSpPr/>
      </dsp:nvSpPr>
      <dsp:spPr>
        <a:xfrm>
          <a:off x="2306192" y="3084884"/>
          <a:ext cx="1004830" cy="1027344"/>
        </a:xfrm>
        <a:prstGeom prst="ellipse">
          <a:avLst/>
        </a:prstGeom>
        <a:solidFill>
          <a:schemeClr val="accent3">
            <a:hueOff val="8035903"/>
            <a:satOff val="-12057"/>
            <a:lumOff val="-196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900" kern="1200" dirty="0">
              <a:solidFill>
                <a:schemeClr val="bg1"/>
              </a:solidFill>
            </a:rPr>
            <a:t>Остали </a:t>
          </a:r>
          <a:r>
            <a:rPr lang="sr-Cyrl-RS" sz="900" kern="1200" dirty="0" smtClean="0">
              <a:solidFill>
                <a:schemeClr val="bg1"/>
              </a:solidFill>
            </a:rPr>
            <a:t>расходи 1.055</a:t>
          </a:r>
          <a:r>
            <a:rPr lang="sr-Cyrl-RS" sz="900" kern="1200" dirty="0" smtClean="0">
              <a:solidFill>
                <a:srgbClr val="FF0000"/>
              </a:solidFill>
            </a:rPr>
            <a:t>.730.000</a:t>
          </a:r>
          <a:r>
            <a:rPr lang="sr-Cyrl-RS" sz="900" kern="1200" dirty="0" smtClean="0">
              <a:solidFill>
                <a:schemeClr val="bg1"/>
              </a:solidFill>
            </a:rPr>
            <a:t>  динара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2453346" y="3235335"/>
        <a:ext cx="710522" cy="726442"/>
      </dsp:txXfrm>
    </dsp:sp>
    <dsp:sp modelId="{4F05B281-B6DB-45BB-A427-1BF92AADC139}">
      <dsp:nvSpPr>
        <dsp:cNvPr id="0" name=""/>
        <dsp:cNvSpPr/>
      </dsp:nvSpPr>
      <dsp:spPr>
        <a:xfrm>
          <a:off x="1779274" y="1757247"/>
          <a:ext cx="992394" cy="1108407"/>
        </a:xfrm>
        <a:prstGeom prst="ellipse">
          <a:avLst/>
        </a:prstGeom>
        <a:solidFill>
          <a:schemeClr val="accent3">
            <a:hueOff val="9643083"/>
            <a:satOff val="-14469"/>
            <a:lumOff val="-235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900" kern="1200" dirty="0">
              <a:solidFill>
                <a:schemeClr val="bg1"/>
              </a:solidFill>
            </a:rPr>
            <a:t>Средства резерве </a:t>
          </a:r>
          <a:r>
            <a:rPr lang="sr-Cyrl-RS" sz="900" kern="1200" dirty="0" smtClean="0">
              <a:solidFill>
                <a:schemeClr val="bg1"/>
              </a:solidFill>
            </a:rPr>
            <a:t> </a:t>
          </a:r>
          <a:r>
            <a:rPr lang="sr-Cyrl-RS" sz="900" kern="1200" dirty="0" smtClean="0">
              <a:solidFill>
                <a:srgbClr val="FF0000"/>
              </a:solidFill>
            </a:rPr>
            <a:t>170.000.000 </a:t>
          </a:r>
          <a:r>
            <a:rPr lang="sr-Cyrl-RS" sz="900" kern="1200" dirty="0" smtClean="0">
              <a:solidFill>
                <a:schemeClr val="bg1"/>
              </a:solidFill>
            </a:rPr>
            <a:t>динара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1924607" y="1919569"/>
        <a:ext cx="701728" cy="783763"/>
      </dsp:txXfrm>
    </dsp:sp>
    <dsp:sp modelId="{2D6C03BD-4023-431E-84F6-C080A9961C8A}">
      <dsp:nvSpPr>
        <dsp:cNvPr id="0" name=""/>
        <dsp:cNvSpPr/>
      </dsp:nvSpPr>
      <dsp:spPr>
        <a:xfrm>
          <a:off x="2225879" y="607694"/>
          <a:ext cx="1189082" cy="1160235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900" kern="1200" dirty="0">
              <a:solidFill>
                <a:schemeClr val="bg1"/>
              </a:solidFill>
            </a:rPr>
            <a:t>Капитални издаци </a:t>
          </a:r>
          <a:r>
            <a:rPr lang="sr-Cyrl-RS" sz="900" kern="1200" dirty="0" smtClean="0">
              <a:solidFill>
                <a:srgbClr val="FF0000"/>
              </a:solidFill>
            </a:rPr>
            <a:t> 2.711.828.000 </a:t>
          </a:r>
          <a:r>
            <a:rPr lang="sr-Cyrl-RS" sz="900" kern="1200" dirty="0" smtClean="0">
              <a:solidFill>
                <a:schemeClr val="bg1"/>
              </a:solidFill>
            </a:rPr>
            <a:t>динара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2400016" y="777606"/>
        <a:ext cx="840808" cy="8204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475" cy="497046"/>
          </a:xfrm>
          <a:prstGeom prst="rect">
            <a:avLst/>
          </a:prstGeom>
        </p:spPr>
        <p:txBody>
          <a:bodyPr vert="horz" lIns="92245" tIns="46123" rIns="92245" bIns="461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738" y="0"/>
            <a:ext cx="2950475" cy="497046"/>
          </a:xfrm>
          <a:prstGeom prst="rect">
            <a:avLst/>
          </a:prstGeom>
        </p:spPr>
        <p:txBody>
          <a:bodyPr vert="horz" lIns="92245" tIns="46123" rIns="92245" bIns="46123" rtlCol="0"/>
          <a:lstStyle>
            <a:lvl1pPr algn="r">
              <a:defRPr sz="1200"/>
            </a:lvl1pPr>
          </a:lstStyle>
          <a:p>
            <a:fld id="{FF200638-5DF4-4430-A5FC-8138B5BDD0B3}" type="datetimeFigureOut">
              <a:rPr lang="en-US" smtClean="0"/>
              <a:pPr/>
              <a:t>12/12/2018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42154"/>
            <a:ext cx="2950475" cy="497046"/>
          </a:xfrm>
          <a:prstGeom prst="rect">
            <a:avLst/>
          </a:prstGeom>
        </p:spPr>
        <p:txBody>
          <a:bodyPr vert="horz" lIns="92245" tIns="46123" rIns="92245" bIns="461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738" y="9442154"/>
            <a:ext cx="2950475" cy="497046"/>
          </a:xfrm>
          <a:prstGeom prst="rect">
            <a:avLst/>
          </a:prstGeom>
        </p:spPr>
        <p:txBody>
          <a:bodyPr vert="horz" lIns="92245" tIns="46123" rIns="92245" bIns="46123" rtlCol="0" anchor="b"/>
          <a:lstStyle>
            <a:lvl1pPr algn="r">
              <a:defRPr sz="1200"/>
            </a:lvl1pPr>
          </a:lstStyle>
          <a:p>
            <a:fld id="{60CEC979-1A5F-46ED-8288-2BF6E691AD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8908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475" cy="497046"/>
          </a:xfrm>
          <a:prstGeom prst="rect">
            <a:avLst/>
          </a:prstGeom>
        </p:spPr>
        <p:txBody>
          <a:bodyPr vert="horz" lIns="92245" tIns="46123" rIns="92245" bIns="461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8" y="0"/>
            <a:ext cx="2950475" cy="497046"/>
          </a:xfrm>
          <a:prstGeom prst="rect">
            <a:avLst/>
          </a:prstGeom>
        </p:spPr>
        <p:txBody>
          <a:bodyPr vert="horz" lIns="92245" tIns="46123" rIns="92245" bIns="46123" rtlCol="0"/>
          <a:lstStyle>
            <a:lvl1pPr algn="r">
              <a:defRPr sz="1200"/>
            </a:lvl1pPr>
          </a:lstStyle>
          <a:p>
            <a:fld id="{AD43283B-6AD6-429E-9A6B-CD6015251173}" type="datetimeFigureOut">
              <a:rPr lang="en-US" smtClean="0"/>
              <a:pPr/>
              <a:t>12/12/2018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45" tIns="46123" rIns="92245" bIns="461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21941"/>
            <a:ext cx="5447030" cy="4473416"/>
          </a:xfrm>
          <a:prstGeom prst="rect">
            <a:avLst/>
          </a:prstGeom>
        </p:spPr>
        <p:txBody>
          <a:bodyPr vert="horz" lIns="92245" tIns="46123" rIns="92245" bIns="4612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2154"/>
            <a:ext cx="2950475" cy="497046"/>
          </a:xfrm>
          <a:prstGeom prst="rect">
            <a:avLst/>
          </a:prstGeom>
        </p:spPr>
        <p:txBody>
          <a:bodyPr vert="horz" lIns="92245" tIns="46123" rIns="92245" bIns="461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8" y="9442154"/>
            <a:ext cx="2950475" cy="497046"/>
          </a:xfrm>
          <a:prstGeom prst="rect">
            <a:avLst/>
          </a:prstGeom>
        </p:spPr>
        <p:txBody>
          <a:bodyPr vert="horz" lIns="92245" tIns="46123" rIns="92245" bIns="46123" rtlCol="0" anchor="b"/>
          <a:lstStyle>
            <a:lvl1pPr algn="r">
              <a:defRPr sz="1200"/>
            </a:lvl1pPr>
          </a:lstStyle>
          <a:p>
            <a:fld id="{B0DD3E29-5E3C-4E2A-B6D2-72A9CD53A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770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888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5799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5322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766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7EF8-07F1-4132-9D28-E3E3FCCC23B1}" type="datetime1">
              <a:rPr lang="en-US" smtClean="0"/>
              <a:t>12/12/2018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21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9EEE-4F84-4052-B363-C737F6A14016}" type="datetime1">
              <a:rPr lang="en-US" smtClean="0"/>
              <a:t>12/12/2018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8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0370-F757-4CDD-B7F0-D08A120BC05A}" type="datetime1">
              <a:rPr lang="en-US" smtClean="0"/>
              <a:t>12/12/2018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048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96EC-4D37-4B83-A4A3-1B59CDA3ECBF}" type="datetime1">
              <a:rPr lang="en-US" smtClean="0"/>
              <a:t>12/12/2018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54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895-3498-4D33-B7FC-B54F27028AE1}" type="datetime1">
              <a:rPr lang="en-US" smtClean="0"/>
              <a:t>12/12/2018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17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79DB-ED39-4329-92C5-F5019745971C}" type="datetime1">
              <a:rPr lang="en-US" smtClean="0"/>
              <a:t>12/12/2018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55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F819-929A-4FD7-A544-D4CCA8B66912}" type="datetime1">
              <a:rPr lang="en-US" smtClean="0"/>
              <a:t>12/12/2018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7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4A61-12DB-4731-919F-1A852C2C9915}" type="datetime1">
              <a:rPr lang="en-US" smtClean="0"/>
              <a:t>12/12/2018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548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04FF-B6FF-4841-86BA-8CA90B73CA57}" type="datetime1">
              <a:rPr lang="en-US" smtClean="0"/>
              <a:t>12/12/2018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48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11A5-A3A8-4BB4-99CF-D7D00093951F}" type="datetime1">
              <a:rPr lang="en-US" smtClean="0"/>
              <a:t>12/12/2018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3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A6CDD-F840-42B5-8D8B-324DC27B5908}" type="datetime1">
              <a:rPr lang="en-US" smtClean="0"/>
              <a:t>12/12/2018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94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EFDB-907E-4C9B-961F-C8E7D4ED2114}" type="datetime1">
              <a:rPr lang="en-US" smtClean="0"/>
              <a:t>12/12/2018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4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77A51-6661-464F-AF3F-5F9E5897B61D}" type="datetime1">
              <a:rPr lang="en-US" smtClean="0"/>
              <a:t>12/12/2018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8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i.r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openclipart.org/detail/171507/money-pot-by-gnokii-171507" TargetMode="External"/><Relationship Id="rId3" Type="http://schemas.openxmlformats.org/officeDocument/2006/relationships/diagramLayout" Target="../diagrams/layout3.xml"/><Relationship Id="rId7" Type="http://schemas.openxmlformats.org/officeDocument/2006/relationships/image" Target="../media/image10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486600" cy="938535"/>
          </a:xfrm>
        </p:spPr>
        <p:txBody>
          <a:bodyPr/>
          <a:lstStyle/>
          <a:p>
            <a:r>
              <a:rPr lang="sr-Cyrl-RS" dirty="0" smtClean="0"/>
              <a:t>ГРАД</a:t>
            </a:r>
            <a:r>
              <a:rPr lang="sr-Latn-RS" dirty="0"/>
              <a:t> </a:t>
            </a:r>
            <a:r>
              <a:rPr lang="sr-Cyrl-RS" dirty="0" smtClean="0"/>
              <a:t>НИШ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97792"/>
            <a:ext cx="6400800" cy="1199360"/>
          </a:xfrm>
        </p:spPr>
        <p:txBody>
          <a:bodyPr>
            <a:normAutofit fontScale="85000" lnSpcReduction="20000"/>
          </a:bodyPr>
          <a:lstStyle/>
          <a:p>
            <a:r>
              <a:rPr lang="sr-Cyrl-RS" dirty="0" smtClean="0"/>
              <a:t>ОДЛУКА О БУЏЕТУ ГРАДА НИША ЗА 2019. ГОДИНУ</a:t>
            </a:r>
          </a:p>
          <a:p>
            <a:r>
              <a:rPr lang="sr-Cyrl-RS" dirty="0" smtClean="0"/>
              <a:t>- ГРАЂАНСКИ БУЏЕТ -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5435" y="429618"/>
            <a:ext cx="1268413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2155704"/>
      </p:ext>
    </p:extLst>
  </p:cSld>
  <p:clrMapOvr>
    <a:masterClrMapping/>
  </p:clrMapOvr>
  <p:extLst mod="1">
    <p:ext uri="{E180D4A7-C9FB-4DFB-919C-405C955672EB}">
      <p14:showEvtLst xmlns:p14="http://schemas.microsoft.com/office/powerpoint/2010/main">
        <p14:playEvt time="0" objId="11"/>
        <p14:stopEvt time="6233" objId="11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9919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Шта су приходи и примања буџета?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4195266"/>
              </p:ext>
            </p:extLst>
          </p:nvPr>
        </p:nvGraphicFramePr>
        <p:xfrm>
          <a:off x="457200" y="1124744"/>
          <a:ext cx="8507288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873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105" y="247867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планираних прихода и примања за 2018. годину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386042733"/>
              </p:ext>
            </p:extLst>
          </p:nvPr>
        </p:nvGraphicFramePr>
        <p:xfrm>
          <a:off x="1241013" y="1417638"/>
          <a:ext cx="6661974" cy="4803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C0AF26-CBF3-47D3-B412-DD36193B6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900" b="1" dirty="0"/>
              <a:t>Структура планираних прихода и примања за </a:t>
            </a:r>
            <a:r>
              <a:rPr lang="sr-Cyrl-RS" sz="2900" b="1" dirty="0" smtClean="0"/>
              <a:t>2019. </a:t>
            </a:r>
            <a:r>
              <a:rPr lang="sr-Cyrl-RS" sz="2900" b="1" dirty="0"/>
              <a:t>годину</a:t>
            </a:r>
            <a:endParaRPr lang="en-US" sz="29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9E78D249-127B-455E-A23A-CF5A13A65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="" xmlns:a16="http://schemas.microsoft.com/office/drawing/2014/main" id="{FD690970-CB48-4F14-9964-6D469EC66B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5255504"/>
              </p:ext>
            </p:extLst>
          </p:nvPr>
        </p:nvGraphicFramePr>
        <p:xfrm>
          <a:off x="755576" y="1700808"/>
          <a:ext cx="6336704" cy="42234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FD690970-CB48-4F14-9964-6D469EC66B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4319378"/>
              </p:ext>
            </p:extLst>
          </p:nvPr>
        </p:nvGraphicFramePr>
        <p:xfrm>
          <a:off x="611560" y="1556792"/>
          <a:ext cx="7776864" cy="4234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36164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="" xmlns:a16="http://schemas.microsoft.com/office/drawing/2014/main" id="{087E60ED-409A-4469-8A69-9AF5DEC571B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274638"/>
            <a:ext cx="7978080" cy="1143000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Шта се променило у односу на </a:t>
            </a:r>
            <a:r>
              <a:rPr lang="sr-Cyrl-RS" dirty="0" smtClean="0"/>
              <a:t>2018. </a:t>
            </a:r>
            <a:r>
              <a:rPr lang="sr-Cyrl-RS" dirty="0"/>
              <a:t>годину?</a:t>
            </a:r>
            <a:endParaRPr lang="en-US" dirty="0"/>
          </a:p>
        </p:txBody>
      </p:sp>
      <p:sp>
        <p:nvSpPr>
          <p:cNvPr id="13315" name="Rectangle 3">
            <a:extLst>
              <a:ext uri="{FF2B5EF4-FFF2-40B4-BE49-F238E27FC236}">
                <a16:creationId xmlns="" xmlns:a16="http://schemas.microsoft.com/office/drawing/2014/main" id="{0E797032-4144-4533-8624-B69EB7AFB8A8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306444" y="1510506"/>
            <a:ext cx="8229600" cy="11303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sr-Cyrl-RS" sz="2900" dirty="0"/>
              <a:t>Укупни приходи и примања нашег града у </a:t>
            </a:r>
            <a:r>
              <a:rPr lang="sr-Cyrl-RS" sz="2900" dirty="0" smtClean="0"/>
              <a:t>2019. </a:t>
            </a:r>
            <a:r>
              <a:rPr lang="sr-Cyrl-RS" sz="2900" dirty="0"/>
              <a:t>години су се </a:t>
            </a:r>
            <a:r>
              <a:rPr lang="sr-Cyrl-RS" sz="2900" b="1" dirty="0" smtClean="0"/>
              <a:t>повећали </a:t>
            </a:r>
            <a:r>
              <a:rPr lang="sr-Cyrl-RS" sz="2900" dirty="0"/>
              <a:t>у односу на последњу измену Одлуке о буџету за </a:t>
            </a:r>
            <a:r>
              <a:rPr lang="sr-Cyrl-RS" sz="2900" dirty="0" smtClean="0"/>
              <a:t>2018. </a:t>
            </a:r>
            <a:r>
              <a:rPr lang="sr-Cyrl-RS" sz="2900" dirty="0"/>
              <a:t>годину </a:t>
            </a:r>
            <a:r>
              <a:rPr lang="sr-Cyrl-RS" sz="2900" dirty="0" smtClean="0"/>
              <a:t>за </a:t>
            </a:r>
            <a:r>
              <a:rPr lang="sr-Cyrl-RS" sz="2900" b="1" dirty="0" smtClean="0"/>
              <a:t>1.219.659.197 </a:t>
            </a:r>
            <a:r>
              <a:rPr lang="sr-Cyrl-RS" sz="2900" dirty="0"/>
              <a:t>динара, односно за</a:t>
            </a:r>
            <a:r>
              <a:rPr lang="sr-Cyrl-RS" sz="2900" dirty="0">
                <a:solidFill>
                  <a:srgbClr val="FF0000"/>
                </a:solidFill>
              </a:rPr>
              <a:t> </a:t>
            </a:r>
            <a:r>
              <a:rPr lang="sr-Cyrl-RS" sz="2900" b="1" dirty="0" smtClean="0"/>
              <a:t>12,68</a:t>
            </a:r>
            <a:r>
              <a:rPr lang="sr-Cyrl-RS" sz="2900" b="1" dirty="0" smtClean="0">
                <a:solidFill>
                  <a:srgbClr val="FF0000"/>
                </a:solidFill>
              </a:rPr>
              <a:t> </a:t>
            </a:r>
            <a:r>
              <a:rPr lang="sr-Cyrl-RS" sz="2900" b="1" dirty="0"/>
              <a:t>%</a:t>
            </a:r>
            <a:r>
              <a:rPr lang="sr-Cyrl-RS" sz="2900" dirty="0"/>
              <a:t>.</a:t>
            </a:r>
            <a:endParaRPr lang="en-US" sz="2900" dirty="0"/>
          </a:p>
          <a:p>
            <a:endParaRPr lang="en-US" dirty="0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1664F881-777B-4844-A78D-FC8E175A6529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1979712" y="4149080"/>
            <a:ext cx="6840760" cy="1512168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sr-Cyrl-RS" sz="8000" b="1" dirty="0">
                <a:solidFill>
                  <a:srgbClr val="0070C0"/>
                </a:solidFill>
              </a:rPr>
              <a:t>Порески приходи</a:t>
            </a:r>
            <a:r>
              <a:rPr lang="sr-Cyrl-RS" sz="8000" dirty="0">
                <a:solidFill>
                  <a:srgbClr val="0070C0"/>
                </a:solidFill>
              </a:rPr>
              <a:t> </a:t>
            </a:r>
            <a:r>
              <a:rPr lang="sr-Cyrl-RS" sz="8000" dirty="0"/>
              <a:t>су</a:t>
            </a:r>
            <a:r>
              <a:rPr lang="sr-Cyrl-RS" sz="8000" dirty="0">
                <a:solidFill>
                  <a:srgbClr val="0070C0"/>
                </a:solidFill>
              </a:rPr>
              <a:t> </a:t>
            </a:r>
            <a:r>
              <a:rPr lang="sr-Cyrl-RS" sz="8000" dirty="0"/>
              <a:t>повећани </a:t>
            </a:r>
            <a:r>
              <a:rPr lang="sr-Cyrl-RS" sz="8000" dirty="0">
                <a:latin typeface="Calibri" panose="020F0502020204030204" pitchFamily="34" charset="0"/>
              </a:rPr>
              <a:t>за </a:t>
            </a:r>
            <a:r>
              <a:rPr lang="sr-Cyrl-RS" sz="8000" dirty="0" smtClean="0">
                <a:latin typeface="Calibri" panose="020F0502020204030204" pitchFamily="34" charset="0"/>
              </a:rPr>
              <a:t>1.143.810.000 </a:t>
            </a:r>
            <a:r>
              <a:rPr lang="sr-Cyrl-RS" sz="8000" dirty="0"/>
              <a:t>динара</a:t>
            </a:r>
            <a:r>
              <a:rPr lang="sr-Cyrl-RS" sz="8000" dirty="0" smtClean="0"/>
              <a:t>.</a:t>
            </a:r>
          </a:p>
          <a:p>
            <a:r>
              <a:rPr lang="sr-Cyrl-RS" sz="8000" b="1" dirty="0">
                <a:solidFill>
                  <a:srgbClr val="0070C0"/>
                </a:solidFill>
              </a:rPr>
              <a:t>Непорески приходи </a:t>
            </a:r>
            <a:r>
              <a:rPr lang="sr-Cyrl-RS" sz="8000" dirty="0"/>
              <a:t>су</a:t>
            </a:r>
            <a:r>
              <a:rPr lang="sr-Cyrl-RS" sz="8000" b="1" dirty="0"/>
              <a:t> </a:t>
            </a:r>
            <a:r>
              <a:rPr lang="sr-Cyrl-RS" sz="8000" dirty="0"/>
              <a:t>увећани за </a:t>
            </a:r>
            <a:r>
              <a:rPr lang="sr-Cyrl-RS" sz="8000" dirty="0" smtClean="0"/>
              <a:t>248.238.000 </a:t>
            </a:r>
            <a:r>
              <a:rPr lang="sr-Cyrl-RS" sz="8000" dirty="0"/>
              <a:t>динара</a:t>
            </a:r>
            <a:r>
              <a:rPr lang="sr-Cyrl-RS" sz="8000" dirty="0">
                <a:solidFill>
                  <a:srgbClr val="0070C0"/>
                </a:solidFill>
              </a:rPr>
              <a:t>.</a:t>
            </a:r>
          </a:p>
          <a:p>
            <a:pPr lvl="0"/>
            <a:r>
              <a:rPr lang="sr-Cyrl-RS" sz="8000" b="1" dirty="0">
                <a:solidFill>
                  <a:srgbClr val="0070C0"/>
                </a:solidFill>
              </a:rPr>
              <a:t>Примања од продаје нефинансијске имовине</a:t>
            </a:r>
            <a:r>
              <a:rPr lang="sr-Cyrl-RS" sz="8000" dirty="0">
                <a:solidFill>
                  <a:srgbClr val="0070C0"/>
                </a:solidFill>
              </a:rPr>
              <a:t> </a:t>
            </a:r>
            <a:r>
              <a:rPr lang="sr-Cyrl-RS" sz="8000" dirty="0"/>
              <a:t>су</a:t>
            </a:r>
            <a:r>
              <a:rPr lang="sr-Cyrl-RS" sz="8000" dirty="0">
                <a:solidFill>
                  <a:srgbClr val="FF0000"/>
                </a:solidFill>
              </a:rPr>
              <a:t> </a:t>
            </a:r>
            <a:r>
              <a:rPr lang="sr-Cyrl-RS" sz="8000" dirty="0" smtClean="0"/>
              <a:t>повећана </a:t>
            </a:r>
            <a:r>
              <a:rPr lang="sr-Cyrl-RS" sz="8000" dirty="0"/>
              <a:t>за </a:t>
            </a:r>
            <a:r>
              <a:rPr lang="sr-Cyrl-RS" sz="8000" dirty="0" smtClean="0"/>
              <a:t>205.592.424 </a:t>
            </a:r>
            <a:r>
              <a:rPr lang="sr-Cyrl-RS" sz="8000" dirty="0"/>
              <a:t>динара.</a:t>
            </a:r>
            <a:endParaRPr lang="en-US" sz="8000" dirty="0"/>
          </a:p>
          <a:p>
            <a:pPr lvl="0"/>
            <a:endParaRPr lang="sr-Cyrl-RS" sz="8000" dirty="0" smtClean="0"/>
          </a:p>
          <a:p>
            <a:pPr marL="0" indent="0">
              <a:buNone/>
            </a:pPr>
            <a:endParaRPr lang="en-US" dirty="0"/>
          </a:p>
          <a:p>
            <a:pPr marL="0" lvl="0" indent="0">
              <a:buNone/>
            </a:pPr>
            <a:endParaRPr lang="en-US" dirty="0"/>
          </a:p>
        </p:txBody>
      </p:sp>
      <p:sp>
        <p:nvSpPr>
          <p:cNvPr id="13317" name="Rectangle 5">
            <a:extLst>
              <a:ext uri="{FF2B5EF4-FFF2-40B4-BE49-F238E27FC236}">
                <a16:creationId xmlns="" xmlns:a16="http://schemas.microsoft.com/office/drawing/2014/main" id="{D3B117C4-EC32-452E-9A8F-8386B3048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2924944"/>
            <a:ext cx="7057330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buFont typeface="Arial" panose="020B0604020202020204" pitchFamily="34" charset="0"/>
              <a:buChar char="•"/>
            </a:pPr>
            <a:r>
              <a:rPr lang="sr-Cyrl-RS" sz="2000" b="1" dirty="0">
                <a:solidFill>
                  <a:srgbClr val="FF0000"/>
                </a:solidFill>
              </a:rPr>
              <a:t>Донације и трансфери</a:t>
            </a:r>
            <a:r>
              <a:rPr lang="sr-Cyrl-RS" sz="2000" dirty="0">
                <a:solidFill>
                  <a:srgbClr val="FF0000"/>
                </a:solidFill>
              </a:rPr>
              <a:t> </a:t>
            </a:r>
            <a:r>
              <a:rPr lang="sr-Cyrl-RS" sz="2000" dirty="0"/>
              <a:t>су смањени за 148.591.753  динара.</a:t>
            </a:r>
            <a:endParaRPr lang="en-US" sz="2000" dirty="0"/>
          </a:p>
          <a:p>
            <a:pPr marL="0" indent="0"/>
            <a:endParaRPr lang="en-US" sz="2000" dirty="0"/>
          </a:p>
        </p:txBody>
      </p:sp>
      <p:sp>
        <p:nvSpPr>
          <p:cNvPr id="13318" name="AutoShape 7">
            <a:extLst>
              <a:ext uri="{FF2B5EF4-FFF2-40B4-BE49-F238E27FC236}">
                <a16:creationId xmlns="" xmlns:a16="http://schemas.microsoft.com/office/drawing/2014/main" id="{D6A40074-96B9-4BD4-A23E-DED00FC03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2733675"/>
            <a:ext cx="485775" cy="977900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9" name="AutoShape 8">
            <a:extLst>
              <a:ext uri="{FF2B5EF4-FFF2-40B4-BE49-F238E27FC236}">
                <a16:creationId xmlns="" xmlns:a16="http://schemas.microsoft.com/office/drawing/2014/main" id="{44DB8CA7-8A08-41B6-B877-2859B67A2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4221088"/>
            <a:ext cx="485775" cy="1080119"/>
          </a:xfrm>
          <a:prstGeom prst="upArrow">
            <a:avLst>
              <a:gd name="adj1" fmla="val 50000"/>
              <a:gd name="adj2" fmla="val 4191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53FCF31A-C414-495D-B6FB-67BE073A9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9878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шта се троше јавна средства</a:t>
            </a:r>
            <a:r>
              <a:rPr lang="en-US" sz="3000" b="1" dirty="0"/>
              <a:t>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87574"/>
            <a:ext cx="8229600" cy="4921786"/>
          </a:xfrm>
        </p:spPr>
        <p:txBody>
          <a:bodyPr>
            <a:normAutofit/>
          </a:bodyPr>
          <a:lstStyle/>
          <a:p>
            <a:pPr marL="137160" indent="0" algn="just">
              <a:buNone/>
            </a:pPr>
            <a:r>
              <a:rPr lang="sr-Cyrl-RS" sz="1600" dirty="0"/>
              <a:t>	Буџет мора бити у равнотежи, што значи да расходи морају одговарати приходима. Укупни планирани расходи и издаци у </a:t>
            </a:r>
            <a:r>
              <a:rPr lang="sr-Cyrl-RS" sz="1600" dirty="0" smtClean="0"/>
              <a:t>2019. </a:t>
            </a:r>
            <a:r>
              <a:rPr lang="sr-Cyrl-RS" sz="1600" dirty="0"/>
              <a:t>години из буџета износе: </a:t>
            </a:r>
          </a:p>
          <a:p>
            <a:endParaRPr lang="sr-Cyrl-RS" sz="1600" dirty="0"/>
          </a:p>
          <a:p>
            <a:endParaRPr lang="sr-Cyrl-RS" sz="1600" dirty="0"/>
          </a:p>
          <a:p>
            <a:endParaRPr lang="sr-Cyrl-RS" sz="1600" dirty="0"/>
          </a:p>
          <a:p>
            <a:pPr marL="137160" indent="0" algn="just">
              <a:buNone/>
            </a:pPr>
            <a:endParaRPr lang="ru-RU" sz="16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600" b="1" dirty="0"/>
              <a:t>РАСХОДИ </a:t>
            </a:r>
            <a:r>
              <a:rPr lang="sr-Cyrl-RS" sz="1600" dirty="0"/>
              <a:t>Расходи представљају све трошкове града за плате буџетских корисника, набавку роба и услуга, субвенције, дотације и трансфере, социјалну помоћ и остале трошкове које град/општина обезбеђује без директне и непосредне накнаде. </a:t>
            </a:r>
            <a:endParaRPr lang="vi-VN" sz="16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600" b="1" dirty="0"/>
              <a:t>ИЗДАЦИ</a:t>
            </a:r>
            <a:r>
              <a:rPr lang="sr-Cyrl-RS" sz="1600" dirty="0"/>
              <a:t> представљају трошкове изградње или инвестиционог одржавања већ постојећих објеката, набавку земљишта, машина и опр</a:t>
            </a:r>
            <a:r>
              <a:rPr lang="sr-Latn-RS" sz="1600" dirty="0"/>
              <a:t>e</a:t>
            </a:r>
            <a:r>
              <a:rPr lang="sr-Cyrl-RS" sz="1600" dirty="0"/>
              <a:t>ме неопходне за рад буџетских корисника.</a:t>
            </a:r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600" b="1" dirty="0"/>
              <a:t>РАСХОДИ И ИЗДАЦИ </a:t>
            </a:r>
            <a:r>
              <a:rPr lang="sr-Cyrl-RS" sz="1600" dirty="0"/>
              <a:t>морају се исказивати на законом прописан начин, односно морају се исказивати: по </a:t>
            </a:r>
            <a:r>
              <a:rPr lang="sr-Cyrl-RS" sz="1600" i="1" dirty="0"/>
              <a:t>програмима</a:t>
            </a:r>
            <a:r>
              <a:rPr lang="sr-Cyrl-RS" sz="1600" dirty="0"/>
              <a:t> који показују колико се троши за извршавање основних надлежности и стратешких циљева града; по </a:t>
            </a:r>
            <a:r>
              <a:rPr lang="sr-Cyrl-RS" sz="1600" i="1" dirty="0"/>
              <a:t>основној намени </a:t>
            </a:r>
            <a:r>
              <a:rPr lang="sr-Cyrl-RS" sz="1600" dirty="0"/>
              <a:t>која показује за коју врсту трошка се средства издвајају; по </a:t>
            </a:r>
            <a:r>
              <a:rPr lang="sr-Cyrl-RS" sz="1600" i="1" dirty="0"/>
              <a:t>функцији</a:t>
            </a:r>
            <a:r>
              <a:rPr lang="sr-Cyrl-RS" sz="1600" dirty="0"/>
              <a:t> која показује функционалну намену за одређену област и по </a:t>
            </a:r>
            <a:r>
              <a:rPr lang="sr-Cyrl-RS" sz="1600" i="1" dirty="0"/>
              <a:t>корисницима буџета </a:t>
            </a:r>
            <a:r>
              <a:rPr lang="sr-Cyrl-RS" sz="1600" dirty="0"/>
              <a:t>што показује организацију рада града.</a:t>
            </a:r>
          </a:p>
          <a:p>
            <a:pPr marL="137160" indent="0" algn="just">
              <a:buNone/>
            </a:pPr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="" xmlns:a16="http://schemas.microsoft.com/office/drawing/2014/main" id="{CFD6A88A-550B-4306-B111-9817A14514A4}"/>
              </a:ext>
            </a:extLst>
          </p:cNvPr>
          <p:cNvSpPr/>
          <p:nvPr/>
        </p:nvSpPr>
        <p:spPr>
          <a:xfrm>
            <a:off x="2879812" y="2060848"/>
            <a:ext cx="3384376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10.838.127.000 динара</a:t>
            </a:r>
            <a:endParaRPr lang="sr-Latn-RS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263834"/>
            <a:ext cx="8229600" cy="6199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dirty="0"/>
              <a:t>Шта су расходи и издаци буџета?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8562868"/>
              </p:ext>
            </p:extLst>
          </p:nvPr>
        </p:nvGraphicFramePr>
        <p:xfrm>
          <a:off x="457200" y="1129627"/>
          <a:ext cx="8229600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20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планираних расхода и </a:t>
            </a:r>
            <a:r>
              <a:rPr lang="sr-Cyrl-RS" sz="3000" b="1" dirty="0" smtClean="0"/>
              <a:t>издатака</a:t>
            </a:r>
            <a:br>
              <a:rPr lang="sr-Cyrl-RS" sz="3000" b="1" dirty="0" smtClean="0"/>
            </a:br>
            <a:r>
              <a:rPr lang="sr-Cyrl-RS" sz="3000" b="1" dirty="0" smtClean="0"/>
              <a:t> </a:t>
            </a:r>
            <a:r>
              <a:rPr lang="sr-Cyrl-RS" sz="3000" b="1" dirty="0"/>
              <a:t>буџета за </a:t>
            </a:r>
            <a:r>
              <a:rPr lang="sr-Cyrl-RS" sz="3000" b="1" dirty="0" smtClean="0"/>
              <a:t>2019. </a:t>
            </a:r>
            <a:r>
              <a:rPr lang="sr-Cyrl-RS" sz="3000" b="1" dirty="0"/>
              <a:t>годину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269671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5499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90DA96AB-1BB4-4AFB-8B9B-A1AEF83C5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="" xmlns:a16="http://schemas.microsoft.com/office/drawing/2014/main" id="{E0A478F6-E136-4D8F-AFEC-D3F880B13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3200" b="1" dirty="0"/>
              <a:t>Структура планираних расхода и </a:t>
            </a:r>
            <a:r>
              <a:rPr lang="sr-Cyrl-RS" sz="3200" b="1" dirty="0" smtClean="0"/>
              <a:t>издатака</a:t>
            </a:r>
            <a:br>
              <a:rPr lang="sr-Cyrl-RS" sz="3200" b="1" dirty="0" smtClean="0"/>
            </a:br>
            <a:r>
              <a:rPr lang="sr-Cyrl-RS" sz="3200" b="1" dirty="0" smtClean="0"/>
              <a:t>буџета</a:t>
            </a:r>
            <a:r>
              <a:rPr lang="sr-Cyrl-RS" b="1" dirty="0" smtClean="0"/>
              <a:t> </a:t>
            </a:r>
            <a:r>
              <a:rPr lang="sr-Cyrl-RS" sz="3200" b="1" dirty="0"/>
              <a:t>за </a:t>
            </a:r>
            <a:r>
              <a:rPr lang="sr-Cyrl-RS" sz="3200" b="1" dirty="0" smtClean="0"/>
              <a:t>2019. </a:t>
            </a:r>
            <a:r>
              <a:rPr lang="sr-Cyrl-RS" sz="3200" b="1" dirty="0"/>
              <a:t>годину</a:t>
            </a:r>
            <a:endParaRPr lang="en-US" sz="3200" b="1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A58B7940-79B6-454A-BE8A-26FB06AC5A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0368326"/>
              </p:ext>
            </p:extLst>
          </p:nvPr>
        </p:nvGraphicFramePr>
        <p:xfrm>
          <a:off x="827584" y="1628799"/>
          <a:ext cx="7416824" cy="42484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86756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="" xmlns:a16="http://schemas.microsoft.com/office/drawing/2014/main" id="{AD40CA36-5D78-46A7-9FF9-18457350541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262019"/>
            <a:ext cx="8229600" cy="830263"/>
          </a:xfrm>
        </p:spPr>
        <p:txBody>
          <a:bodyPr/>
          <a:lstStyle/>
          <a:p>
            <a:r>
              <a:rPr lang="sr-Cyrl-RS" sz="2800" dirty="0"/>
              <a:t>Шта се променило у односу на </a:t>
            </a:r>
            <a:r>
              <a:rPr lang="sr-Cyrl-RS" sz="2800" dirty="0" smtClean="0"/>
              <a:t>2018. </a:t>
            </a:r>
            <a:r>
              <a:rPr lang="sr-Cyrl-RS" sz="2800" dirty="0"/>
              <a:t>годину?</a:t>
            </a:r>
            <a:endParaRPr lang="sr-Latn-RS" altLang="en-US" sz="2800" dirty="0"/>
          </a:p>
        </p:txBody>
      </p:sp>
      <p:sp>
        <p:nvSpPr>
          <p:cNvPr id="17411" name="Rectangle 3">
            <a:extLst>
              <a:ext uri="{FF2B5EF4-FFF2-40B4-BE49-F238E27FC236}">
                <a16:creationId xmlns="" xmlns:a16="http://schemas.microsoft.com/office/drawing/2014/main" id="{A6D2914F-D23D-411A-9ED1-117D61D1EA5B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480253" y="1092282"/>
            <a:ext cx="8229600" cy="1130300"/>
          </a:xfrm>
        </p:spPr>
        <p:txBody>
          <a:bodyPr>
            <a:normAutofit/>
          </a:bodyPr>
          <a:lstStyle/>
          <a:p>
            <a:pPr marL="28575" indent="0" algn="just">
              <a:buNone/>
            </a:pPr>
            <a:r>
              <a:rPr lang="sr-Cyrl-RS" sz="2000" dirty="0"/>
              <a:t>Укупни трошкови нашег града у </a:t>
            </a:r>
            <a:r>
              <a:rPr lang="sr-Cyrl-RS" sz="2000" dirty="0" smtClean="0"/>
              <a:t>2019. </a:t>
            </a:r>
            <a:r>
              <a:rPr lang="sr-Cyrl-RS" sz="2000" dirty="0"/>
              <a:t>години су се </a:t>
            </a:r>
            <a:r>
              <a:rPr lang="sr-Cyrl-RS" sz="2000" b="1" dirty="0" smtClean="0"/>
              <a:t>повећали</a:t>
            </a:r>
            <a:r>
              <a:rPr lang="sr-Cyrl-RS" sz="2000" dirty="0" smtClean="0"/>
              <a:t> </a:t>
            </a:r>
            <a:r>
              <a:rPr lang="sr-Cyrl-RS" sz="2000" dirty="0"/>
              <a:t>у односу на последњу измену Одлуке о буџету за </a:t>
            </a:r>
            <a:r>
              <a:rPr lang="sr-Cyrl-RS" sz="2000" dirty="0" smtClean="0"/>
              <a:t>2018. </a:t>
            </a:r>
            <a:r>
              <a:rPr lang="sr-Cyrl-RS" sz="2000" dirty="0"/>
              <a:t>годину за </a:t>
            </a:r>
            <a:r>
              <a:rPr lang="sr-Cyrl-RS" sz="2000" b="1" dirty="0" smtClean="0"/>
              <a:t>1</a:t>
            </a:r>
            <a:r>
              <a:rPr lang="sr-Cyrl-RS" sz="2000" dirty="0" smtClean="0"/>
              <a:t>.</a:t>
            </a:r>
            <a:r>
              <a:rPr lang="sr-Cyrl-RS" sz="2000" b="1" dirty="0" smtClean="0"/>
              <a:t>219.659.197</a:t>
            </a:r>
            <a:r>
              <a:rPr lang="sr-Cyrl-RS" sz="2000" dirty="0" smtClean="0"/>
              <a:t> </a:t>
            </a:r>
            <a:r>
              <a:rPr lang="sr-Cyrl-RS" sz="2000" dirty="0"/>
              <a:t>динара, односно за</a:t>
            </a:r>
            <a:r>
              <a:rPr lang="sr-Cyrl-RS" sz="2000" dirty="0">
                <a:solidFill>
                  <a:srgbClr val="FF0000"/>
                </a:solidFill>
              </a:rPr>
              <a:t> </a:t>
            </a:r>
            <a:r>
              <a:rPr lang="sr-Cyrl-RS" sz="2000" b="1" dirty="0" smtClean="0"/>
              <a:t>12,68</a:t>
            </a:r>
            <a:r>
              <a:rPr lang="sr-Cyrl-RS" sz="2000" b="1" dirty="0" smtClean="0">
                <a:solidFill>
                  <a:srgbClr val="FF0000"/>
                </a:solidFill>
              </a:rPr>
              <a:t> </a:t>
            </a:r>
            <a:r>
              <a:rPr lang="sr-Cyrl-RS" sz="2000" b="1" dirty="0"/>
              <a:t>%</a:t>
            </a:r>
            <a:r>
              <a:rPr lang="sr-Cyrl-RS" sz="2000" dirty="0"/>
              <a:t>.</a:t>
            </a:r>
            <a:endParaRPr lang="en-US" sz="2000" dirty="0"/>
          </a:p>
          <a:p>
            <a:pPr marL="28575" indent="0" eaLnBrk="1" hangingPunct="1">
              <a:buFontTx/>
              <a:buNone/>
            </a:pPr>
            <a:endParaRPr lang="sr-Latn-RS" altLang="en-US" sz="2000" dirty="0"/>
          </a:p>
        </p:txBody>
      </p:sp>
      <p:sp>
        <p:nvSpPr>
          <p:cNvPr id="16388" name="Rectangle 4">
            <a:extLst>
              <a:ext uri="{FF2B5EF4-FFF2-40B4-BE49-F238E27FC236}">
                <a16:creationId xmlns="" xmlns:a16="http://schemas.microsoft.com/office/drawing/2014/main" id="{6A4A0EB2-2045-4442-9D4F-6BDC72C16654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1619672" y="2204863"/>
            <a:ext cx="7056784" cy="1296145"/>
          </a:xfrm>
        </p:spPr>
        <p:txBody>
          <a:bodyPr rtlCol="0">
            <a:normAutofit/>
          </a:bodyPr>
          <a:lstStyle/>
          <a:p>
            <a:pPr lvl="0"/>
            <a:r>
              <a:rPr lang="sr-Cyrl-RS" sz="18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Коришћење </a:t>
            </a:r>
            <a:r>
              <a:rPr lang="sr-Cyrl-RS" sz="1800" b="1" dirty="0">
                <a:solidFill>
                  <a:srgbClr val="FF0000"/>
                </a:solidFill>
                <a:cs typeface="Arial" panose="020B0604020202020204" pitchFamily="34" charset="0"/>
              </a:rPr>
              <a:t>роба и услуга</a:t>
            </a:r>
            <a:r>
              <a:rPr lang="sr-Cyrl-RS" sz="1800" dirty="0">
                <a:cs typeface="Arial" panose="020B0604020202020204" pitchFamily="34" charset="0"/>
              </a:rPr>
              <a:t> су смањени за</a:t>
            </a:r>
            <a:r>
              <a:rPr lang="sr-Cyrl-RS" sz="1800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sr-Cyrl-RS" sz="1800" dirty="0" smtClean="0">
                <a:cs typeface="Arial" panose="020B0604020202020204" pitchFamily="34" charset="0"/>
              </a:rPr>
              <a:t>76.632.610 </a:t>
            </a:r>
            <a:r>
              <a:rPr lang="sr-Cyrl-RS" sz="1800" dirty="0">
                <a:cs typeface="Arial" panose="020B0604020202020204" pitchFamily="34" charset="0"/>
              </a:rPr>
              <a:t>динара</a:t>
            </a:r>
            <a:r>
              <a:rPr lang="sr-Cyrl-RS" sz="1800" b="1" dirty="0" smtClean="0">
                <a:ea typeface="SimSun" panose="02010600030101010101" pitchFamily="2" charset="-122"/>
                <a:cs typeface="Arial" panose="020B0604020202020204" pitchFamily="34" charset="0"/>
              </a:rPr>
              <a:t>;</a:t>
            </a:r>
            <a:endParaRPr lang="en-US" sz="1800" b="1" dirty="0"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sr-Cyrl-RS" sz="18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Субвенције</a:t>
            </a:r>
            <a:r>
              <a:rPr lang="sr-Cyrl-RS" sz="1800" b="1" dirty="0" smtClean="0">
                <a:solidFill>
                  <a:schemeClr val="hlink"/>
                </a:solidFill>
                <a:cs typeface="Arial" panose="020B0604020202020204" pitchFamily="34" charset="0"/>
              </a:rPr>
              <a:t> </a:t>
            </a:r>
            <a:r>
              <a:rPr lang="sr-Cyrl-RS" sz="1800" dirty="0">
                <a:cs typeface="Arial" panose="020B0604020202020204" pitchFamily="34" charset="0"/>
              </a:rPr>
              <a:t>су смањене за </a:t>
            </a:r>
            <a:r>
              <a:rPr lang="sr-Cyrl-RS" sz="1800" dirty="0" smtClean="0">
                <a:cs typeface="Arial" panose="020B0604020202020204" pitchFamily="34" charset="0"/>
              </a:rPr>
              <a:t>122.000</a:t>
            </a:r>
            <a:r>
              <a:rPr lang="sr-Cyrl-RS" sz="1800" b="1" dirty="0" smtClean="0">
                <a:solidFill>
                  <a:schemeClr val="hlink"/>
                </a:solidFill>
                <a:cs typeface="Arial" panose="020B0604020202020204" pitchFamily="34" charset="0"/>
              </a:rPr>
              <a:t> </a:t>
            </a:r>
            <a:r>
              <a:rPr lang="sr-Cyrl-RS" sz="1800" dirty="0">
                <a:cs typeface="Arial" panose="020B0604020202020204" pitchFamily="34" charset="0"/>
              </a:rPr>
              <a:t>динара</a:t>
            </a:r>
            <a:r>
              <a:rPr lang="sr-Cyrl-RS" sz="1800" dirty="0" smtClean="0">
                <a:cs typeface="Arial" panose="020B0604020202020204" pitchFamily="34" charset="0"/>
              </a:rPr>
              <a:t>;</a:t>
            </a:r>
          </a:p>
          <a:p>
            <a:r>
              <a:rPr lang="sr-Cyrl-RS" sz="1800" b="1" dirty="0">
                <a:solidFill>
                  <a:srgbClr val="FF0000"/>
                </a:solidFill>
                <a:cs typeface="Arial" panose="020B0604020202020204" pitchFamily="34" charset="0"/>
              </a:rPr>
              <a:t>Дотације и трансфери </a:t>
            </a:r>
            <a:r>
              <a:rPr lang="sr-Cyrl-RS" sz="1800" dirty="0">
                <a:cs typeface="Arial" panose="020B0604020202020204" pitchFamily="34" charset="0"/>
              </a:rPr>
              <a:t>су смањени за </a:t>
            </a:r>
            <a:r>
              <a:rPr lang="sr-Cyrl-RS" sz="1800" dirty="0" smtClean="0">
                <a:cs typeface="Arial" panose="020B0604020202020204" pitchFamily="34" charset="0"/>
              </a:rPr>
              <a:t>9.775.589 </a:t>
            </a:r>
            <a:r>
              <a:rPr lang="sr-Cyrl-RS" sz="1800" dirty="0">
                <a:cs typeface="Arial" panose="020B0604020202020204" pitchFamily="34" charset="0"/>
              </a:rPr>
              <a:t>динара</a:t>
            </a:r>
            <a:r>
              <a:rPr lang="sr-Cyrl-RS" sz="1800" b="1" dirty="0" smtClean="0">
                <a:cs typeface="Arial" panose="020B0604020202020204" pitchFamily="34" charset="0"/>
              </a:rPr>
              <a:t>;</a:t>
            </a:r>
            <a:endParaRPr lang="en-US" sz="1600" dirty="0"/>
          </a:p>
        </p:txBody>
      </p:sp>
      <p:sp>
        <p:nvSpPr>
          <p:cNvPr id="17413" name="Rectangle 5">
            <a:extLst>
              <a:ext uri="{FF2B5EF4-FFF2-40B4-BE49-F238E27FC236}">
                <a16:creationId xmlns="" xmlns:a16="http://schemas.microsoft.com/office/drawing/2014/main" id="{DF5F1BD0-CA20-43F9-91B5-9B94D8254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789040"/>
            <a:ext cx="6923112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sr-Cyrl-RS" b="1" dirty="0">
                <a:solidFill>
                  <a:srgbClr val="0070C0"/>
                </a:solidFill>
                <a:cs typeface="Arial" panose="020B0604020202020204" pitchFamily="34" charset="0"/>
              </a:rPr>
              <a:t>Расходи за запослене </a:t>
            </a:r>
            <a:r>
              <a:rPr lang="sr-Cyrl-RS" dirty="0">
                <a:cs typeface="Arial" panose="020B0604020202020204" pitchFamily="34" charset="0"/>
              </a:rPr>
              <a:t>су </a:t>
            </a:r>
            <a:r>
              <a:rPr lang="sr-Cyrl-RS" dirty="0" smtClean="0">
                <a:cs typeface="Arial" panose="020B0604020202020204" pitchFamily="34" charset="0"/>
              </a:rPr>
              <a:t>повећани </a:t>
            </a:r>
            <a:r>
              <a:rPr lang="sr-Cyrl-RS" dirty="0">
                <a:cs typeface="Arial" panose="020B0604020202020204" pitchFamily="34" charset="0"/>
              </a:rPr>
              <a:t>за </a:t>
            </a:r>
            <a:r>
              <a:rPr lang="sr-Cyrl-RS" dirty="0" smtClean="0">
                <a:cs typeface="Arial" panose="020B0604020202020204" pitchFamily="34" charset="0"/>
              </a:rPr>
              <a:t>101. 981.446 </a:t>
            </a:r>
            <a:r>
              <a:rPr lang="sr-Cyrl-RS" dirty="0">
                <a:cs typeface="Arial" panose="020B0604020202020204" pitchFamily="34" charset="0"/>
              </a:rPr>
              <a:t>динара</a:t>
            </a:r>
            <a:r>
              <a:rPr lang="sr-Cyrl-RS" dirty="0" smtClean="0">
                <a:cs typeface="Arial" panose="020B0604020202020204" pitchFamily="34" charset="0"/>
              </a:rPr>
              <a:t>;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sr-Cyrl-RS" b="1" dirty="0">
                <a:solidFill>
                  <a:srgbClr val="0070C0"/>
                </a:solidFill>
                <a:cs typeface="Arial" panose="020B0604020202020204" pitchFamily="34" charset="0"/>
              </a:rPr>
              <a:t>Расходи за социјалну заштиту</a:t>
            </a:r>
            <a:r>
              <a:rPr lang="sr-Cyrl-RS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sr-Cyrl-RS" dirty="0">
                <a:cs typeface="Arial" panose="020B0604020202020204" pitchFamily="34" charset="0"/>
              </a:rPr>
              <a:t>су </a:t>
            </a:r>
            <a:r>
              <a:rPr lang="sr-Cyrl-RS" dirty="0" smtClean="0">
                <a:cs typeface="Arial" panose="020B0604020202020204" pitchFamily="34" charset="0"/>
              </a:rPr>
              <a:t>повећани </a:t>
            </a:r>
            <a:r>
              <a:rPr lang="sr-Cyrl-RS" dirty="0">
                <a:cs typeface="Arial" panose="020B0604020202020204" pitchFamily="34" charset="0"/>
              </a:rPr>
              <a:t>за </a:t>
            </a:r>
            <a:r>
              <a:rPr lang="sr-Cyrl-RS" dirty="0" smtClean="0">
                <a:cs typeface="Arial" panose="020B0604020202020204" pitchFamily="34" charset="0"/>
              </a:rPr>
              <a:t>8.130.000 </a:t>
            </a:r>
            <a:r>
              <a:rPr lang="sr-Cyrl-RS" dirty="0">
                <a:cs typeface="Arial" panose="020B0604020202020204" pitchFamily="34" charset="0"/>
              </a:rPr>
              <a:t>динара</a:t>
            </a:r>
            <a:r>
              <a:rPr lang="sr-Cyrl-RS" dirty="0" smtClean="0">
                <a:cs typeface="Arial" panose="020B0604020202020204" pitchFamily="34" charset="0"/>
              </a:rPr>
              <a:t>;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sr-Cyrl-RS" altLang="en-US" b="1" dirty="0">
                <a:solidFill>
                  <a:srgbClr val="0070C0"/>
                </a:solidFill>
                <a:cs typeface="Arial" panose="020B0604020202020204" pitchFamily="34" charset="0"/>
              </a:rPr>
              <a:t>Остали расходи </a:t>
            </a:r>
            <a:r>
              <a:rPr lang="sr-Cyrl-RS" altLang="en-US" dirty="0">
                <a:cs typeface="Arial" panose="020B0604020202020204" pitchFamily="34" charset="0"/>
              </a:rPr>
              <a:t>су повећани за 56.626.000 динара</a:t>
            </a:r>
            <a:r>
              <a:rPr lang="sr-Cyrl-RS" altLang="en-US" dirty="0" smtClean="0">
                <a:cs typeface="Arial" panose="020B0604020202020204" pitchFamily="34" charset="0"/>
              </a:rPr>
              <a:t>;</a:t>
            </a:r>
            <a:endParaRPr lang="en-US" dirty="0"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sr-Cyrl-RS" b="1" dirty="0">
                <a:solidFill>
                  <a:srgbClr val="0070C0"/>
                </a:solidFill>
                <a:cs typeface="Arial" panose="020B0604020202020204" pitchFamily="34" charset="0"/>
              </a:rPr>
              <a:t>Капитални издаци </a:t>
            </a:r>
            <a:r>
              <a:rPr lang="sr-Cyrl-RS" dirty="0">
                <a:cs typeface="Arial" panose="020B0604020202020204" pitchFamily="34" charset="0"/>
              </a:rPr>
              <a:t>су</a:t>
            </a:r>
            <a:r>
              <a:rPr lang="sr-Cyrl-RS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sr-Cyrl-RS" dirty="0">
                <a:cs typeface="Arial" panose="020B0604020202020204" pitchFamily="34" charset="0"/>
              </a:rPr>
              <a:t>повећани су за </a:t>
            </a:r>
            <a:r>
              <a:rPr lang="sr-Cyrl-RS" dirty="0" smtClean="0">
                <a:cs typeface="Arial" panose="020B0604020202020204" pitchFamily="34" charset="0"/>
              </a:rPr>
              <a:t>986.500.950 </a:t>
            </a:r>
            <a:r>
              <a:rPr lang="sr-Cyrl-RS" dirty="0">
                <a:cs typeface="Arial" panose="020B0604020202020204" pitchFamily="34" charset="0"/>
              </a:rPr>
              <a:t>динара;</a:t>
            </a:r>
            <a:endParaRPr lang="en-US" dirty="0"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sr-Cyrl-RS" altLang="en-US" b="1" dirty="0" smtClean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Средства </a:t>
            </a:r>
            <a:r>
              <a:rPr lang="sr-Cyrl-RS" altLang="en-US" b="1" dirty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резерве </a:t>
            </a:r>
            <a:r>
              <a:rPr lang="sr-Cyrl-RS" altLang="en-US" dirty="0">
                <a:latin typeface="+mn-lt"/>
                <a:cs typeface="Arial" panose="020B0604020202020204" pitchFamily="34" charset="0"/>
              </a:rPr>
              <a:t>су повећана за</a:t>
            </a:r>
            <a:r>
              <a:rPr lang="sr-Cyrl-RS" altLang="en-US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sr-Cyrl-RS" altLang="en-US" dirty="0" smtClean="0">
                <a:latin typeface="+mn-lt"/>
                <a:cs typeface="Arial" panose="020B0604020202020204" pitchFamily="34" charset="0"/>
              </a:rPr>
              <a:t>152.951.000 динара;</a:t>
            </a:r>
            <a:endParaRPr lang="sr-Latn-RS" altLang="en-US" dirty="0"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sr-Cyrl-RS" altLang="en-US" dirty="0"/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sr-Latn-R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4" name="AutoShape 6">
            <a:extLst>
              <a:ext uri="{FF2B5EF4-FFF2-40B4-BE49-F238E27FC236}">
                <a16:creationId xmlns="" xmlns:a16="http://schemas.microsoft.com/office/drawing/2014/main" id="{46E92AF2-1D0D-4B90-B2B5-36E571FEE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592" y="2204864"/>
            <a:ext cx="504057" cy="1116124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5" name="AutoShape 7">
            <a:extLst>
              <a:ext uri="{FF2B5EF4-FFF2-40B4-BE49-F238E27FC236}">
                <a16:creationId xmlns="" xmlns:a16="http://schemas.microsoft.com/office/drawing/2014/main" id="{E8CC32D7-D5E1-4181-896E-E3B510708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3286" y="3861048"/>
            <a:ext cx="599609" cy="1440160"/>
          </a:xfrm>
          <a:prstGeom prst="upArrow">
            <a:avLst>
              <a:gd name="adj1" fmla="val 50000"/>
              <a:gd name="adj2" fmla="val 4722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6A0B630F-14B2-42B9-BEA6-2F17C9171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1605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396" y="116632"/>
            <a:ext cx="7787208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Расходи буџета по програмима</a:t>
            </a:r>
            <a:endParaRPr lang="en-US" sz="3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069567"/>
              </p:ext>
            </p:extLst>
          </p:nvPr>
        </p:nvGraphicFramePr>
        <p:xfrm>
          <a:off x="539552" y="908720"/>
          <a:ext cx="7920881" cy="56692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5086804"/>
                <a:gridCol w="1598710"/>
                <a:gridCol w="1235367"/>
              </a:tblGrid>
              <a:tr h="958171">
                <a:tc>
                  <a:txBody>
                    <a:bodyPr/>
                    <a:lstStyle/>
                    <a:p>
                      <a:pPr algn="ctr"/>
                      <a:endParaRPr lang="sr-Cyrl-RS" sz="1200" dirty="0" smtClean="0"/>
                    </a:p>
                    <a:p>
                      <a:pPr algn="ctr"/>
                      <a:endParaRPr lang="sr-Cyrl-RS" sz="1200" dirty="0" smtClean="0"/>
                    </a:p>
                    <a:p>
                      <a:pPr algn="ctr"/>
                      <a:r>
                        <a:rPr lang="sr-Cyrl-RS" sz="1200" dirty="0" smtClean="0"/>
                        <a:t>Назив </a:t>
                      </a:r>
                      <a:r>
                        <a:rPr lang="sr-Cyrl-RS" sz="1200" dirty="0"/>
                        <a:t>програма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Средства из </a:t>
                      </a:r>
                      <a:r>
                        <a:rPr lang="sr-Cyrl-RS" sz="1200" dirty="0" smtClean="0"/>
                        <a:t>Радне верзије Одлуке </a:t>
                      </a:r>
                      <a:r>
                        <a:rPr lang="sr-Cyrl-RS" sz="1200" dirty="0"/>
                        <a:t>о буџету за </a:t>
                      </a:r>
                      <a:r>
                        <a:rPr lang="sr-Cyrl-RS" sz="1200" dirty="0" smtClean="0"/>
                        <a:t>2019. </a:t>
                      </a:r>
                      <a:r>
                        <a:rPr lang="sr-Cyrl-RS" sz="1200" dirty="0"/>
                        <a:t>годину  (износ у динарима)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r-Cyrl-RS" sz="1200" dirty="0" smtClean="0"/>
                    </a:p>
                    <a:p>
                      <a:pPr algn="ctr"/>
                      <a:r>
                        <a:rPr lang="sr-Cyrl-RS" sz="1200" dirty="0" smtClean="0"/>
                        <a:t>%  </a:t>
                      </a:r>
                      <a:r>
                        <a:rPr lang="sr-Cyrl-RS" sz="1200" dirty="0"/>
                        <a:t>буџета по програму </a:t>
                      </a:r>
                      <a:endParaRPr lang="en-US" sz="1200" dirty="0"/>
                    </a:p>
                  </a:txBody>
                  <a:tcPr/>
                </a:tc>
              </a:tr>
              <a:tr h="246802">
                <a:tc>
                  <a:txBody>
                    <a:bodyPr/>
                    <a:lstStyle/>
                    <a:p>
                      <a:r>
                        <a:rPr lang="sr-Cyrl-RS" sz="1100" kern="1200" dirty="0">
                          <a:effectLst/>
                        </a:rPr>
                        <a:t>Програм 1. Становање, урбанизам и просторно планирање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1.641.900.000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15,15</a:t>
                      </a:r>
                    </a:p>
                  </a:txBody>
                  <a:tcPr marL="9525" marR="9525" marT="9525" marB="0" anchor="b"/>
                </a:tc>
              </a:tr>
              <a:tr h="246802">
                <a:tc>
                  <a:txBody>
                    <a:bodyPr/>
                    <a:lstStyle/>
                    <a:p>
                      <a:r>
                        <a:rPr lang="sr-Cyrl-RS" sz="1100" dirty="0"/>
                        <a:t>Програм 2. Комуналне делатности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942.098.000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8,69</a:t>
                      </a:r>
                    </a:p>
                  </a:txBody>
                  <a:tcPr marL="9525" marR="9525" marT="9525" marB="0" anchor="b"/>
                </a:tc>
              </a:tr>
              <a:tr h="246802">
                <a:tc>
                  <a:txBody>
                    <a:bodyPr/>
                    <a:lstStyle/>
                    <a:p>
                      <a:r>
                        <a:rPr lang="sr-Cyrl-RS" sz="1100" dirty="0"/>
                        <a:t>Програм 3. Локални економски развој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177.035.000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1,63</a:t>
                      </a:r>
                    </a:p>
                  </a:txBody>
                  <a:tcPr marL="9525" marR="9525" marT="9525" marB="0" anchor="b"/>
                </a:tc>
              </a:tr>
              <a:tr h="246802">
                <a:tc>
                  <a:txBody>
                    <a:bodyPr/>
                    <a:lstStyle/>
                    <a:p>
                      <a:r>
                        <a:rPr lang="sr-Cyrl-RS" sz="1100" dirty="0"/>
                        <a:t>Програм 4. Развој туризма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118.160.000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1,09</a:t>
                      </a:r>
                    </a:p>
                  </a:txBody>
                  <a:tcPr marL="9525" marR="9525" marT="9525" marB="0" anchor="b"/>
                </a:tc>
              </a:tr>
              <a:tr h="246802">
                <a:tc>
                  <a:txBody>
                    <a:bodyPr/>
                    <a:lstStyle/>
                    <a:p>
                      <a:r>
                        <a:rPr lang="sr-Cyrl-RS" sz="1100" dirty="0"/>
                        <a:t>Програм 5. Пољопривреда и рурални развој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102.200.000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0,94</a:t>
                      </a:r>
                    </a:p>
                  </a:txBody>
                  <a:tcPr marL="9525" marR="9525" marT="9525" marB="0" anchor="b"/>
                </a:tc>
              </a:tr>
              <a:tr h="246802">
                <a:tc>
                  <a:txBody>
                    <a:bodyPr/>
                    <a:lstStyle/>
                    <a:p>
                      <a:r>
                        <a:rPr lang="sr-Cyrl-RS" sz="1100" dirty="0"/>
                        <a:t>Програм 6. Заштита животне средине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158.254.000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1,46</a:t>
                      </a:r>
                    </a:p>
                  </a:txBody>
                  <a:tcPr marL="9525" marR="9525" marT="9525" marB="0" anchor="b"/>
                </a:tc>
              </a:tr>
              <a:tr h="246802">
                <a:tc>
                  <a:txBody>
                    <a:bodyPr/>
                    <a:lstStyle/>
                    <a:p>
                      <a:r>
                        <a:rPr lang="sr-Cyrl-RS" sz="1100" dirty="0"/>
                        <a:t>Програм 7. Организација саобраћаја и саобраћајна инфраструктура 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921.525.000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8,50</a:t>
                      </a:r>
                    </a:p>
                  </a:txBody>
                  <a:tcPr marL="9525" marR="9525" marT="9525" marB="0" anchor="b"/>
                </a:tc>
              </a:tr>
              <a:tr h="246802">
                <a:tc>
                  <a:txBody>
                    <a:bodyPr/>
                    <a:lstStyle/>
                    <a:p>
                      <a:r>
                        <a:rPr lang="sr-Cyrl-RS" sz="1100" dirty="0"/>
                        <a:t>Програм 8. Предшколско васпитање и образовање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880.104.000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8,12</a:t>
                      </a:r>
                    </a:p>
                  </a:txBody>
                  <a:tcPr marL="9525" marR="9525" marT="9525" marB="0" anchor="b"/>
                </a:tc>
              </a:tr>
              <a:tr h="246802">
                <a:tc>
                  <a:txBody>
                    <a:bodyPr/>
                    <a:lstStyle/>
                    <a:p>
                      <a:r>
                        <a:rPr lang="sr-Cyrl-RS" sz="1100" dirty="0"/>
                        <a:t>Програм 9. Основно образовање и васпитање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515.360.000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4,76</a:t>
                      </a:r>
                    </a:p>
                  </a:txBody>
                  <a:tcPr marL="9525" marR="9525" marT="9525" marB="0" anchor="b"/>
                </a:tc>
              </a:tr>
              <a:tr h="2468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100" dirty="0"/>
                        <a:t>Програм 10. Средње образовање и васпитање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263.429.000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2,43</a:t>
                      </a:r>
                    </a:p>
                  </a:txBody>
                  <a:tcPr marL="9525" marR="9525" marT="9525" marB="0" anchor="b"/>
                </a:tc>
              </a:tr>
              <a:tr h="246802">
                <a:tc>
                  <a:txBody>
                    <a:bodyPr/>
                    <a:lstStyle/>
                    <a:p>
                      <a:r>
                        <a:rPr lang="sr-Cyrl-RS" sz="1100" dirty="0"/>
                        <a:t>Програм 11. Социјална и дечија заштита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659.110.000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6,08</a:t>
                      </a:r>
                    </a:p>
                  </a:txBody>
                  <a:tcPr marL="9525" marR="9525" marT="9525" marB="0" anchor="b"/>
                </a:tc>
              </a:tr>
              <a:tr h="246802">
                <a:tc>
                  <a:txBody>
                    <a:bodyPr/>
                    <a:lstStyle/>
                    <a:p>
                      <a:r>
                        <a:rPr lang="sr-Cyrl-RS" sz="1100" dirty="0"/>
                        <a:t>Програм 12. Здравствена заштита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83.605.000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0,77</a:t>
                      </a:r>
                    </a:p>
                  </a:txBody>
                  <a:tcPr marL="9525" marR="9525" marT="9525" marB="0" anchor="b"/>
                </a:tc>
              </a:tr>
              <a:tr h="246802">
                <a:tc>
                  <a:txBody>
                    <a:bodyPr/>
                    <a:lstStyle/>
                    <a:p>
                      <a:r>
                        <a:rPr lang="sr-Cyrl-RS" sz="1100" dirty="0"/>
                        <a:t>Програм 13. Развој културе и информисања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948.254.000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8,75</a:t>
                      </a:r>
                    </a:p>
                  </a:txBody>
                  <a:tcPr marL="9525" marR="9525" marT="9525" marB="0" anchor="b"/>
                </a:tc>
              </a:tr>
              <a:tr h="246802">
                <a:tc>
                  <a:txBody>
                    <a:bodyPr/>
                    <a:lstStyle/>
                    <a:p>
                      <a:r>
                        <a:rPr lang="sr-Cyrl-RS" sz="1100" dirty="0"/>
                        <a:t>Програм 14. Развој спорта и омладине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700.310.000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6,46</a:t>
                      </a:r>
                    </a:p>
                  </a:txBody>
                  <a:tcPr marL="9525" marR="9525" marT="9525" marB="0" anchor="b"/>
                </a:tc>
              </a:tr>
              <a:tr h="246802">
                <a:tc>
                  <a:txBody>
                    <a:bodyPr/>
                    <a:lstStyle/>
                    <a:p>
                      <a:r>
                        <a:rPr lang="sr-Cyrl-RS" sz="1100" dirty="0"/>
                        <a:t>Програм 15. Опште услуге локалне самоуправе 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2.468.517.000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22,78</a:t>
                      </a:r>
                    </a:p>
                  </a:txBody>
                  <a:tcPr marL="9525" marR="9525" marT="9525" marB="0" anchor="b"/>
                </a:tc>
              </a:tr>
              <a:tr h="246802">
                <a:tc>
                  <a:txBody>
                    <a:bodyPr/>
                    <a:lstStyle/>
                    <a:p>
                      <a:r>
                        <a:rPr lang="sr-Cyrl-RS" sz="1100" dirty="0"/>
                        <a:t>Програм 16. Политички систем локалне самоуправе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182.566.000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1,68</a:t>
                      </a:r>
                    </a:p>
                  </a:txBody>
                  <a:tcPr marL="9525" marR="9525" marT="9525" marB="0" anchor="b"/>
                </a:tc>
              </a:tr>
              <a:tr h="246802">
                <a:tc>
                  <a:txBody>
                    <a:bodyPr/>
                    <a:lstStyle/>
                    <a:p>
                      <a:r>
                        <a:rPr lang="sr-Cyrl-RS" sz="1100" dirty="0"/>
                        <a:t>Програм 17. Енергетска ефикасност  и обновљиви извори енергије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75.700.000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0,70</a:t>
                      </a:r>
                    </a:p>
                  </a:txBody>
                  <a:tcPr marL="9525" marR="9525" marT="9525" marB="0" anchor="b"/>
                </a:tc>
              </a:tr>
              <a:tr h="246802">
                <a:tc>
                  <a:txBody>
                    <a:bodyPr/>
                    <a:lstStyle/>
                    <a:p>
                      <a:r>
                        <a:rPr lang="sr-Cyrl-RS" sz="1100" b="1" dirty="0"/>
                        <a:t>Укупни расходи по </a:t>
                      </a:r>
                      <a:r>
                        <a:rPr lang="sr-Cyrl-RS" sz="1100" b="1" dirty="0" smtClean="0"/>
                        <a:t>програмима:</a:t>
                      </a:r>
                      <a:endParaRPr 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</a:t>
                      </a:r>
                      <a:r>
                        <a:rPr lang="sr-Cyrl-R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838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  <a:r>
                        <a:rPr lang="sr-Cyrl-R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100" b="1" dirty="0" smtClean="0"/>
                        <a:t>100,00</a:t>
                      </a:r>
                      <a:endParaRPr lang="en-US" sz="11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740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6" name="Picture 2" descr="C:\Users\mdragana\Desktop\GRAD Gradjanski vodic kroz odluku o budzetu\nis-nocu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581128"/>
            <a:ext cx="2881944" cy="1800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mdragana\Desktop\GRAD Gradjanski vodic kroz odluku o budzetu\NisGradNocu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641036"/>
            <a:ext cx="2606110" cy="1896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mdragana\Desktop\GRAD Gradjanski vodic kroz odluku o budzetu\mediana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7037" y="2636912"/>
            <a:ext cx="2827927" cy="1769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mdragana\Desktop\GRAD Gradjanski vodic kroz odluku o budzetu\bu banj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0829" y="641036"/>
            <a:ext cx="2481268" cy="1809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mdragana\Desktop\GRAD Gradjanski vodic kroz odluku o budzetu\čegar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2708920"/>
            <a:ext cx="2592287" cy="3672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mdragana\Desktop\GRAD Gradjanski vodic kroz odluku o budzetu\index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0828" y="2636912"/>
            <a:ext cx="2481267" cy="1769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mdragana\Desktop\GRAD Gradjanski vodic kroz odluku o budzetu\1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7037" y="641037"/>
            <a:ext cx="2827927" cy="1822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Резултати слика за  park Čair u Nišu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2652" y="4581128"/>
            <a:ext cx="2733906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67087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sr-Cyrl-RS" sz="3100" b="1" dirty="0"/>
              <a:t>Структура расхода по буџетским програмима</a:t>
            </a:r>
            <a:endParaRPr lang="en-US" sz="2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E67EA4FA-4D59-480A-942F-8112EB0273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8356666"/>
              </p:ext>
            </p:extLst>
          </p:nvPr>
        </p:nvGraphicFramePr>
        <p:xfrm>
          <a:off x="611560" y="1196752"/>
          <a:ext cx="792088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4533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000" b="1" dirty="0"/>
              <a:t>Расходи буџета расподељени по директним и индиректним буџетским корисницима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9363319"/>
              </p:ext>
            </p:extLst>
          </p:nvPr>
        </p:nvGraphicFramePr>
        <p:xfrm>
          <a:off x="683569" y="1417633"/>
          <a:ext cx="7488833" cy="4758760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57754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2784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428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4058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455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Р. </a:t>
                      </a:r>
                      <a:r>
                        <a:rPr lang="en-US" sz="1200" dirty="0" err="1" smtClean="0">
                          <a:effectLst/>
                        </a:rPr>
                        <a:t>бр</a:t>
                      </a:r>
                      <a:r>
                        <a:rPr lang="en-US" sz="1200" dirty="0" smtClean="0">
                          <a:effectLst/>
                        </a:rPr>
                        <a:t>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Назив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sr-Cyrl-RS" sz="1200" dirty="0" smtClean="0">
                          <a:effectLst/>
                        </a:rPr>
                        <a:t>буџетског </a:t>
                      </a:r>
                      <a:r>
                        <a:rPr lang="en-US" sz="1200" dirty="0" err="1" smtClean="0">
                          <a:effectLst/>
                        </a:rPr>
                        <a:t>корисника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 smtClean="0"/>
                        <a:t>Средства из Радне верзије Одлуке о буџету за 2019. годину  (износ у динарима)</a:t>
                      </a:r>
                      <a:endParaRPr lang="en-US" sz="12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 smtClean="0"/>
                        <a:t>%  буџета по кориснику</a:t>
                      </a:r>
                      <a:endParaRPr lang="en-US" sz="12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Скупштина града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63.685.000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247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Градоначелник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26.537.000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Градско веће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15.872.000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Градска управа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7.778.751.000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71,77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8828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Туристичка организација Ниш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81.435.000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Јавна </a:t>
                      </a:r>
                      <a:r>
                        <a:rPr lang="sr-Cyrl-R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</a:t>
                      </a:r>
                      <a:r>
                        <a:rPr lang="sr-Cyrl-R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редшколска </a:t>
                      </a:r>
                      <a:r>
                        <a:rPr lang="sr-Cyrl-R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установа "Пчелица"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880.104.000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363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Установа "Сигурна кућа"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27.970.000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Установа "Мара"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66.700.000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Установе културе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820.771.000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561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Спортски центар "Чаир"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197.601.000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4.7.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Регионални центар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14.539.000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Правобранилаштво </a:t>
                      </a:r>
                      <a:r>
                        <a:rPr lang="sr-Cyrl-R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Града Ниша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26.255.000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Служба за послове Скупштине града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33.301.000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sr-Cyrl-R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Служба за послове Градоначелника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30.871.000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Служба за послове Градског већа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23.263.000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sr-Cyrl-R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КЛЕРП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744.443.000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6,87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sr-Cyrl-R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Заштитник грађана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6.029.000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У К У П Н О: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10.838.127.000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61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4819186"/>
              </p:ext>
            </p:extLst>
          </p:nvPr>
        </p:nvGraphicFramePr>
        <p:xfrm>
          <a:off x="323528" y="882911"/>
          <a:ext cx="8280920" cy="4994360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51845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30888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dirty="0">
                          <a:effectLst/>
                        </a:rPr>
                        <a:t>Назив пројекта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sr-Cyrl-RS" sz="1600" dirty="0">
                          <a:effectLst/>
                        </a:rPr>
                        <a:t>Планирана средства </a:t>
                      </a:r>
                      <a:endParaRPr lang="sr-Cyrl-RS" sz="16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dirty="0" smtClean="0">
                          <a:effectLst/>
                        </a:rPr>
                        <a:t>(</a:t>
                      </a:r>
                      <a:r>
                        <a:rPr lang="sr-Cyrl-RS" sz="1600" dirty="0">
                          <a:effectLst/>
                        </a:rPr>
                        <a:t>и</a:t>
                      </a:r>
                      <a:r>
                        <a:rPr lang="en-US" sz="1600" dirty="0" err="1">
                          <a:effectLst/>
                        </a:rPr>
                        <a:t>знос</a:t>
                      </a:r>
                      <a:r>
                        <a:rPr lang="en-US" sz="1600" dirty="0">
                          <a:effectLst/>
                        </a:rPr>
                        <a:t> у </a:t>
                      </a:r>
                      <a:r>
                        <a:rPr lang="en-US" sz="1600" dirty="0" err="1">
                          <a:effectLst/>
                        </a:rPr>
                        <a:t>динарима</a:t>
                      </a:r>
                      <a:r>
                        <a:rPr lang="sr-Cyrl-RS" sz="1600" dirty="0">
                          <a:effectLst/>
                        </a:rPr>
                        <a:t>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26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500" b="1" i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2019</a:t>
                      </a:r>
                      <a:endParaRPr lang="en-US" sz="1500" b="1" i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r>
                        <a:rPr lang="sr-Cyrl-RS" sz="1500" b="1" dirty="0" smtClean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500" b="1" i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solidFill>
                            <a:schemeClr val="tx1"/>
                          </a:solidFill>
                          <a:effectLst/>
                        </a:rPr>
                        <a:t>202</a:t>
                      </a:r>
                      <a:r>
                        <a:rPr lang="sr-Cyrl-RS" sz="1500" b="1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500" b="1" i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20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Изградња</a:t>
                      </a:r>
                      <a:r>
                        <a:rPr lang="sr-Cyrl-RS" sz="13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коловоза на територији градског и сеоског подручја </a:t>
                      </a:r>
                      <a:r>
                        <a:rPr lang="sr-Cyrl-RS" sz="13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Ниша 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</a:rPr>
                        <a:t>220.000.000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</a:rPr>
                        <a:t>50.000.000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13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Партерно уређење Трга Краља Милана – набавка и уградња гранитних плоча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</a:rPr>
                        <a:t>140.000.000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</a:rPr>
                        <a:t>40.000.000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242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Реконструкција</a:t>
                      </a:r>
                      <a:r>
                        <a:rPr lang="sr-Cyrl-RS" sz="1300" baseline="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водоводне мреже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baseline="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(Горњи Матејевац, Кнез Село, Сечаница)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97.000.000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100.000.000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40.000.000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36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Фасаде</a:t>
                      </a:r>
                      <a:r>
                        <a:rPr lang="en-US" sz="13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зграда</a:t>
                      </a:r>
                      <a:r>
                        <a:rPr lang="en-US" sz="13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града</a:t>
                      </a:r>
                      <a:r>
                        <a:rPr lang="en-US" sz="13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Ниша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</a:rPr>
                        <a:t>69.500.000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</a:rPr>
                        <a:t>101.464.000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</a:rPr>
                        <a:t>0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19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Санација бедема-ескарпи Нишке тврђаве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</a:rPr>
                        <a:t>73.600.000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13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Rod" pitchFamily="49" charset="-79"/>
                        </a:rPr>
                        <a:t>Изградња стрељане за потребе регионалног школског стрељачког спорта у оквиру спортско рекреативног центра Чаир у Нишу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</a:rPr>
                        <a:t>62.000.000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313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Радови</a:t>
                      </a:r>
                      <a:r>
                        <a:rPr lang="sr-Cyrl-RS" sz="13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редовном и ургентном одржавању путева на градском и сеоском подручју Ниша</a:t>
                      </a:r>
                      <a:r>
                        <a:rPr lang="sr-Cyrl-RS" sz="13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</a:rPr>
                        <a:t>60.000.000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</a:rPr>
                        <a:t>127.000.000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473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Научно-технолошки</a:t>
                      </a:r>
                      <a:r>
                        <a:rPr lang="en-US" sz="13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парк</a:t>
                      </a:r>
                      <a:r>
                        <a:rPr lang="en-US" sz="13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 </a:t>
                      </a:r>
                      <a:r>
                        <a:rPr lang="en-US" sz="13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Нишу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</a:rPr>
                        <a:t>33.515.000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318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Изградња</a:t>
                      </a:r>
                      <a:r>
                        <a:rPr lang="en-US" sz="13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коловоза</a:t>
                      </a:r>
                      <a:r>
                        <a:rPr lang="en-US" sz="13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 </a:t>
                      </a:r>
                      <a:r>
                        <a:rPr lang="en-US" sz="13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тротоара</a:t>
                      </a:r>
                      <a:r>
                        <a:rPr lang="en-US" sz="13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 </a:t>
                      </a:r>
                      <a:r>
                        <a:rPr lang="en-US" sz="13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комплексу</a:t>
                      </a:r>
                      <a:r>
                        <a:rPr lang="en-US" sz="13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Лозни</a:t>
                      </a:r>
                      <a:r>
                        <a:rPr lang="en-US" sz="13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калем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</a:rPr>
                        <a:t>32.000.000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453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Доградња зграде Електронског факултета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</a:rPr>
                        <a:t>13.370.000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8449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Уређење</a:t>
                      </a:r>
                      <a:r>
                        <a:rPr lang="en-US" sz="13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 </a:t>
                      </a:r>
                      <a:r>
                        <a:rPr lang="en-US" sz="13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ревитализација</a:t>
                      </a:r>
                      <a:r>
                        <a:rPr lang="en-US" sz="13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Нишке</a:t>
                      </a:r>
                      <a:r>
                        <a:rPr lang="en-US" sz="13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тврђаве</a:t>
                      </a:r>
                      <a:r>
                        <a:rPr lang="en-US" sz="13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I </a:t>
                      </a:r>
                      <a:r>
                        <a:rPr lang="en-US" sz="13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фаза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</a:rPr>
                        <a:t>11.725.000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46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Реконструкција</a:t>
                      </a:r>
                      <a:r>
                        <a:rPr lang="en-US" sz="13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водосистема</a:t>
                      </a:r>
                      <a:r>
                        <a:rPr lang="en-US" sz="13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Кнежица-Ћурлина-Перутина-Белотинац</a:t>
                      </a:r>
                      <a:endParaRPr lang="en-US" sz="13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</a:rPr>
                        <a:t>10.000.000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</a:rPr>
                        <a:t>20.000.000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</a:rPr>
                        <a:t>20.000.000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56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Реконструкција</a:t>
                      </a:r>
                      <a:r>
                        <a:rPr lang="en-US" sz="13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 </a:t>
                      </a:r>
                      <a:r>
                        <a:rPr lang="en-US" sz="13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доградња</a:t>
                      </a:r>
                      <a:r>
                        <a:rPr lang="en-US" sz="13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ОШ "</a:t>
                      </a:r>
                      <a:r>
                        <a:rPr lang="en-US" sz="13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Мирослав</a:t>
                      </a:r>
                      <a:r>
                        <a:rPr lang="en-US" sz="13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Антић</a:t>
                      </a:r>
                      <a:r>
                        <a:rPr lang="en-US" sz="13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</a:rPr>
                        <a:t>9.100.000</a:t>
                      </a: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5082"/>
          </a:xfrm>
        </p:spPr>
        <p:txBody>
          <a:bodyPr>
            <a:noAutofit/>
          </a:bodyPr>
          <a:lstStyle/>
          <a:p>
            <a:r>
              <a:rPr lang="sr-Cyrl-RS" sz="3000" dirty="0"/>
              <a:t>Најважнији капитални пројекти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174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6F7CB4A-67E9-4969-9378-2F9471CD2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686"/>
          </a:xfrm>
        </p:spPr>
        <p:txBody>
          <a:bodyPr>
            <a:normAutofit/>
          </a:bodyPr>
          <a:lstStyle/>
          <a:p>
            <a:r>
              <a:rPr lang="sr-Cyrl-RS" sz="2800" dirty="0"/>
              <a:t>Најважнији пројекти</a:t>
            </a:r>
            <a:r>
              <a:rPr lang="sr-Latn-RS" sz="2800" dirty="0"/>
              <a:t> </a:t>
            </a:r>
            <a:r>
              <a:rPr lang="sr-Cyrl-RS" sz="2800" dirty="0"/>
              <a:t>од интереса за локалну заједницу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60C8D17-1B6A-44A9-964C-1E30D9DBA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5" name="Content Placeholder 7">
            <a:extLst>
              <a:ext uri="{FF2B5EF4-FFF2-40B4-BE49-F238E27FC236}">
                <a16:creationId xmlns="" xmlns:a16="http://schemas.microsoft.com/office/drawing/2014/main" id="{331EDB91-2BB9-44DA-8764-415DB494F7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8380277"/>
              </p:ext>
            </p:extLst>
          </p:nvPr>
        </p:nvGraphicFramePr>
        <p:xfrm>
          <a:off x="457200" y="1340768"/>
          <a:ext cx="8219256" cy="4754383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497889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04177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dirty="0">
                          <a:effectLst/>
                        </a:rPr>
                        <a:t>Назив пројекта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sr-Cyrl-RS" sz="1600" dirty="0">
                          <a:effectLst/>
                        </a:rPr>
                        <a:t>Планирана средства (и</a:t>
                      </a:r>
                      <a:r>
                        <a:rPr lang="en-US" sz="1600" dirty="0" err="1">
                          <a:effectLst/>
                        </a:rPr>
                        <a:t>знос</a:t>
                      </a:r>
                      <a:r>
                        <a:rPr lang="en-US" sz="1600" dirty="0">
                          <a:effectLst/>
                        </a:rPr>
                        <a:t> у </a:t>
                      </a:r>
                      <a:r>
                        <a:rPr lang="en-US" sz="1600" dirty="0" err="1">
                          <a:effectLst/>
                        </a:rPr>
                        <a:t>динарима</a:t>
                      </a:r>
                      <a:r>
                        <a:rPr lang="sr-Cyrl-RS" sz="1600" dirty="0">
                          <a:effectLst/>
                        </a:rPr>
                        <a:t>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33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201</a:t>
                      </a:r>
                      <a:r>
                        <a:rPr lang="sr-Cyrl-RS" sz="1500" dirty="0" smtClean="0">
                          <a:effectLst/>
                        </a:rPr>
                        <a:t>9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</a:t>
                      </a:r>
                      <a:r>
                        <a:rPr lang="sr-Cyrl-RS" sz="1500" dirty="0" smtClean="0">
                          <a:effectLst/>
                        </a:rPr>
                        <a:t>20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202</a:t>
                      </a:r>
                      <a:r>
                        <a:rPr lang="sr-Cyrl-RS" sz="1500" dirty="0" smtClean="0">
                          <a:effectLst/>
                        </a:rPr>
                        <a:t>1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104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Одрживи модел решавања неусловних ромских насеља</a:t>
                      </a:r>
                      <a:endParaRPr lang="en-US" sz="13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dirty="0" smtClean="0">
                          <a:effectLst/>
                          <a:latin typeface="Times New Roman"/>
                          <a:ea typeface="Times New Roman"/>
                        </a:rPr>
                        <a:t>75.000.000</a:t>
                      </a: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104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Реализација Програма за безбедност саобраћаја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75.000.000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04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Виртуозна презентација вишеслојног културног идентитета модерног Ниша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41.910.000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535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Народна кухиња</a:t>
                      </a:r>
                      <a:endParaRPr lang="en-US" sz="13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dirty="0" smtClean="0">
                          <a:effectLst/>
                          <a:latin typeface="Times New Roman"/>
                          <a:ea typeface="Times New Roman"/>
                        </a:rPr>
                        <a:t>36.000.000</a:t>
                      </a: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803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Набавка опреме у области заштите животне средине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29.000.000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104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Пројекат одржавања јавног парка у Нишкој Бањи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25.000.000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104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Унапређење пружања услуга у области управљања отпадом</a:t>
                      </a:r>
                      <a:endParaRPr lang="en-US" sz="1300" b="1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dirty="0" smtClean="0">
                          <a:effectLst/>
                          <a:latin typeface="Times New Roman"/>
                          <a:ea typeface="Times New Roman"/>
                        </a:rPr>
                        <a:t>15.000.000</a:t>
                      </a: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132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«Театар на раскршћу» – Народно позориште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15.000.000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104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Прихватилиште за децу и младе</a:t>
                      </a:r>
                      <a:endParaRPr lang="en-US" sz="13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dirty="0" smtClean="0">
                          <a:effectLst/>
                          <a:latin typeface="Times New Roman"/>
                          <a:ea typeface="Times New Roman"/>
                        </a:rPr>
                        <a:t>13.000.000</a:t>
                      </a: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104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Уређење и ревитализација Нишке тврђаве –</a:t>
                      </a:r>
                      <a:r>
                        <a:rPr lang="sr-Latn-RS" sz="13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I </a:t>
                      </a:r>
                      <a:r>
                        <a:rPr lang="sr-Cyrl-RS" sz="13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ф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аза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11.725.000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856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Израда пројекта за извођење радова за мултифункционални Експо центар у Нишу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6.090.000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741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Рампе за инвалиде - лаки километар</a:t>
                      </a:r>
                      <a:endParaRPr lang="en-US" sz="13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300" dirty="0" smtClean="0">
                          <a:effectLst/>
                          <a:latin typeface="Times New Roman"/>
                          <a:ea typeface="Times New Roman"/>
                        </a:rPr>
                        <a:t>5.000.000</a:t>
                      </a:r>
                      <a:endParaRPr lang="en-US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079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9100EA0-F487-4F15-B0C7-5D5B1A493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endParaRPr lang="sr-Cyrl-RS" dirty="0"/>
          </a:p>
          <a:p>
            <a:pPr marL="0" indent="0" algn="just">
              <a:buNone/>
            </a:pPr>
            <a:r>
              <a:rPr lang="sr-Cyrl-RS" dirty="0"/>
              <a:t>На крају желимо да Вам се захвалимо што сте издвојили време за читање ове презентације буџета. </a:t>
            </a:r>
          </a:p>
          <a:p>
            <a:pPr marL="0" indent="0" algn="just">
              <a:buNone/>
            </a:pPr>
            <a:endParaRPr lang="sr-Cyrl-RS" dirty="0"/>
          </a:p>
          <a:p>
            <a:pPr marL="0" indent="0" algn="just">
              <a:buNone/>
            </a:pPr>
            <a:r>
              <a:rPr lang="sr-Cyrl-RS" dirty="0"/>
              <a:t>Уколико сте заинтересовани да сагледате у целини Одлуку о буџету </a:t>
            </a:r>
            <a:r>
              <a:rPr lang="sr-Cyrl-RS" dirty="0" smtClean="0"/>
              <a:t>Града Ниша</a:t>
            </a:r>
            <a:r>
              <a:rPr lang="sr-Cyrl-RS" dirty="0" smtClean="0">
                <a:solidFill>
                  <a:srgbClr val="FF0000"/>
                </a:solidFill>
              </a:rPr>
              <a:t> </a:t>
            </a:r>
            <a:r>
              <a:rPr lang="sr-Cyrl-RS" dirty="0"/>
              <a:t>за </a:t>
            </a:r>
            <a:r>
              <a:rPr lang="sr-Cyrl-RS" dirty="0" smtClean="0"/>
              <a:t>2019. </a:t>
            </a:r>
            <a:r>
              <a:rPr lang="sr-Cyrl-RS" dirty="0"/>
              <a:t>годину, исту можете преузети на следећем линку интернет странице градске управе: </a:t>
            </a:r>
            <a:r>
              <a:rPr lang="sr-Cyrl-RS" dirty="0">
                <a:solidFill>
                  <a:srgbClr val="FF0000"/>
                </a:solidFill>
              </a:rPr>
              <a:t> </a:t>
            </a:r>
            <a:r>
              <a:rPr lang="sr-Latn-RS" dirty="0" smtClean="0">
                <a:solidFill>
                  <a:srgbClr val="FF0000"/>
                </a:solidFill>
                <a:hlinkClick r:id="rId2"/>
              </a:rPr>
              <a:t>www.ni.rs</a:t>
            </a:r>
            <a:r>
              <a:rPr lang="sr-Latn-RS" dirty="0" smtClean="0">
                <a:solidFill>
                  <a:srgbClr val="FF0000"/>
                </a:solidFill>
              </a:rPr>
              <a:t>  </a:t>
            </a:r>
            <a:r>
              <a:rPr lang="sr-Cyrl-RS" dirty="0" smtClean="0">
                <a:solidFill>
                  <a:srgbClr val="FF0000"/>
                </a:solidFill>
              </a:rPr>
              <a:t>  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8AE72C1-4469-43B7-B387-2085293C7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5616" y="476672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САДРЖАЈ</a:t>
            </a:r>
            <a:endParaRPr lang="en-US" sz="3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1600" y="1268760"/>
            <a:ext cx="753764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sr-Cyrl-RS" dirty="0"/>
              <a:t>Увод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Ко се финансира из буџета?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Како настаје буџет града</a:t>
            </a:r>
            <a:r>
              <a:rPr lang="en-US" dirty="0"/>
              <a:t>?</a:t>
            </a:r>
            <a:endParaRPr lang="sr-Cyrl-RS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sr-Cyrl-RS" dirty="0"/>
              <a:t>Појам буџета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sr-Cyrl-RS" dirty="0"/>
              <a:t>Ко учествује у буџетском процесу</a:t>
            </a:r>
            <a:r>
              <a:rPr lang="en-US" dirty="0"/>
              <a:t>?</a:t>
            </a:r>
            <a:endParaRPr lang="sr-Cyrl-RS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sr-Cyrl-RS" dirty="0"/>
              <a:t>На основу чега се доноси буџет</a:t>
            </a:r>
            <a:r>
              <a:rPr lang="en-US" dirty="0"/>
              <a:t>?</a:t>
            </a:r>
            <a:endParaRPr lang="sr-Cyrl-RS" dirty="0"/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Како се пуни градска каса?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су приходи и примања буџета?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Структура планираних прихода и примања за </a:t>
            </a:r>
            <a:r>
              <a:rPr lang="sr-Cyrl-RS" dirty="0" smtClean="0"/>
              <a:t>2019. </a:t>
            </a:r>
            <a:r>
              <a:rPr lang="sr-Cyrl-RS" dirty="0"/>
              <a:t>годину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се променило у односу на </a:t>
            </a:r>
            <a:r>
              <a:rPr lang="sr-Cyrl-RS" dirty="0" smtClean="0"/>
              <a:t>2018. </a:t>
            </a:r>
            <a:r>
              <a:rPr lang="sr-Cyrl-RS" dirty="0"/>
              <a:t>годину?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На шта се троше јавна средства</a:t>
            </a:r>
            <a:r>
              <a:rPr lang="en-US" dirty="0"/>
              <a:t>?</a:t>
            </a:r>
            <a:endParaRPr lang="sr-Cyrl-R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/>
              <a:t>Шта су расходи и издаци буџета?</a:t>
            </a:r>
            <a:endParaRPr lang="sr-Cyrl-R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Структура планираних расхода и издатака за </a:t>
            </a:r>
            <a:r>
              <a:rPr lang="sr-Cyrl-RS" dirty="0" smtClean="0"/>
              <a:t>2019. </a:t>
            </a:r>
            <a:r>
              <a:rPr lang="sr-Cyrl-RS" dirty="0"/>
              <a:t>годину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се променило у односу на </a:t>
            </a:r>
            <a:r>
              <a:rPr lang="sr-Cyrl-RS" dirty="0" smtClean="0"/>
              <a:t>2018. </a:t>
            </a:r>
            <a:r>
              <a:rPr lang="sr-Cyrl-RS" dirty="0"/>
              <a:t>годину?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Расходи буџета по програмима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Расходи буџета расподељени по директним и индиректним буџетским корисницима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Најважнији капитални пројекти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Најважнији пројекти</a:t>
            </a:r>
            <a:r>
              <a:rPr lang="sr-Latn-RS" dirty="0"/>
              <a:t> </a:t>
            </a:r>
            <a:r>
              <a:rPr lang="sr-Cyrl-RS" dirty="0"/>
              <a:t>од интереса за локалну заједницу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121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1000" y="352603"/>
            <a:ext cx="83820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/>
              <a:t>	</a:t>
            </a:r>
            <a:r>
              <a:rPr lang="sr-Cyrl-RS" b="1" dirty="0"/>
              <a:t>Драги суграђани и </a:t>
            </a:r>
            <a:r>
              <a:rPr lang="sr-Cyrl-RS" b="1" dirty="0" err="1"/>
              <a:t>суграђанке</a:t>
            </a:r>
            <a:r>
              <a:rPr lang="sr-Cyrl-RS" b="1" dirty="0"/>
              <a:t>,</a:t>
            </a:r>
          </a:p>
          <a:p>
            <a:endParaRPr lang="en-US" dirty="0"/>
          </a:p>
          <a:p>
            <a:pPr algn="just"/>
            <a:r>
              <a:rPr lang="sr-Cyrl-RS" dirty="0"/>
              <a:t>	Основна сврха документа који је пред вама јесте да на што једноставнији и разумљивији начин објасни у које сврхе се користе јавни ресурси да би се задовољиле потребе </a:t>
            </a:r>
            <a:r>
              <a:rPr lang="sr-Cyrl-RS" dirty="0" smtClean="0"/>
              <a:t>грађана и обезбедило функционисање органа и служби Града Ниша.</a:t>
            </a:r>
            <a:endParaRPr lang="sr-Cyrl-RS" dirty="0"/>
          </a:p>
          <a:p>
            <a:endParaRPr lang="en-US" dirty="0"/>
          </a:p>
          <a:p>
            <a:pPr algn="just"/>
            <a:r>
              <a:rPr lang="sr-Cyrl-RS" dirty="0"/>
              <a:t>	Грађански буџет представља сажет </a:t>
            </a:r>
            <a:r>
              <a:rPr lang="sr-Cyrl-RS" dirty="0" smtClean="0"/>
              <a:t>приказ оквирног прегледа буџета Града</a:t>
            </a:r>
            <a:r>
              <a:rPr lang="sr-Latn-RS" dirty="0" smtClean="0">
                <a:solidFill>
                  <a:srgbClr val="FF0000"/>
                </a:solidFill>
              </a:rPr>
              <a:t> </a:t>
            </a:r>
            <a:r>
              <a:rPr lang="sr-Cyrl-RS" dirty="0" smtClean="0"/>
              <a:t>Ниша </a:t>
            </a:r>
            <a:r>
              <a:rPr lang="sr-Cyrl-RS" dirty="0"/>
              <a:t>за </a:t>
            </a:r>
            <a:r>
              <a:rPr lang="sr-Cyrl-RS" dirty="0" smtClean="0"/>
              <a:t>2019. </a:t>
            </a:r>
            <a:r>
              <a:rPr lang="sr-Cyrl-RS" dirty="0"/>
              <a:t>годину, </a:t>
            </a:r>
            <a:r>
              <a:rPr lang="sr-Cyrl-RS" dirty="0" smtClean="0"/>
              <a:t>који </a:t>
            </a:r>
            <a:r>
              <a:rPr lang="sr-Cyrl-RS" dirty="0"/>
              <a:t>је по својој форми веома </a:t>
            </a:r>
            <a:r>
              <a:rPr lang="sr-Cyrl-RS" dirty="0" smtClean="0"/>
              <a:t>обиман </a:t>
            </a:r>
            <a:r>
              <a:rPr lang="sr-Cyrl-RS" dirty="0"/>
              <a:t>и </a:t>
            </a:r>
            <a:r>
              <a:rPr lang="sr-Cyrl-RS" dirty="0" smtClean="0"/>
              <a:t>тежак </a:t>
            </a:r>
            <a:r>
              <a:rPr lang="sr-Cyrl-RS" dirty="0"/>
              <a:t>за разумевање због специфичних појмова и </a:t>
            </a:r>
            <a:r>
              <a:rPr lang="sr-Cyrl-RS" dirty="0" smtClean="0"/>
              <a:t>класификација. </a:t>
            </a:r>
            <a:endParaRPr lang="sr-Cyrl-RS" dirty="0"/>
          </a:p>
          <a:p>
            <a:endParaRPr lang="en-US" dirty="0"/>
          </a:p>
          <a:p>
            <a:pPr algn="just"/>
            <a:r>
              <a:rPr lang="sr-Cyrl-RS" dirty="0"/>
              <a:t>	Иако је </a:t>
            </a:r>
            <a:r>
              <a:rPr lang="sr-Cyrl-RS" dirty="0" smtClean="0"/>
              <a:t>тешко </a:t>
            </a:r>
            <a:r>
              <a:rPr lang="sr-Cyrl-RS" dirty="0"/>
              <a:t>објаснити целокупан буџет у овако краткој форми, искрено се надамо да ћемо на овај начин успети да вас информишемо о начину прикупљања јавних средстава и остваривања прихода и примања буџета града, као и о начину планирања, расподеле и трошења буџетских средстава.</a:t>
            </a:r>
          </a:p>
          <a:p>
            <a:endParaRPr lang="en-US" dirty="0"/>
          </a:p>
          <a:p>
            <a:pPr algn="just"/>
            <a:r>
              <a:rPr lang="sr-Cyrl-RS" dirty="0"/>
              <a:t>	</a:t>
            </a:r>
            <a:r>
              <a:rPr lang="ru-RU" dirty="0"/>
              <a:t>Кроз овај транспарентан приступ настојимо да унапредимо разумевање и интересовање наших суграђана за локалне финансије, а у перспективи очекујемо и сарадњу </a:t>
            </a:r>
            <a:r>
              <a:rPr lang="ru-RU" dirty="0" smtClean="0"/>
              <a:t>са житељима Ниша </a:t>
            </a:r>
            <a:r>
              <a:rPr lang="ru-RU" dirty="0"/>
              <a:t>у заједничком постављању циљева, дефинисању приоритета и планирању развоја нашег града.</a:t>
            </a:r>
            <a:endParaRPr lang="sr-Cyrl-RS" dirty="0"/>
          </a:p>
          <a:p>
            <a:pPr algn="r"/>
            <a:endParaRPr lang="sr-Cyrl-RS" dirty="0"/>
          </a:p>
          <a:p>
            <a:pPr algn="r"/>
            <a:r>
              <a:rPr lang="sr-Cyrl-RS" dirty="0" smtClean="0"/>
              <a:t>Дарко Булатовић</a:t>
            </a:r>
            <a:endParaRPr lang="sr-Cyrl-RS" dirty="0"/>
          </a:p>
          <a:p>
            <a:pPr algn="r"/>
            <a:r>
              <a:rPr lang="sr-Cyrl-RS" dirty="0"/>
              <a:t>Градоначелник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83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D340D4-8AC3-4CCC-95D2-3C70E56EB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dirty="0"/>
              <a:t>Ко се финансира из буџета?</a:t>
            </a:r>
            <a:endParaRPr lang="en-US" sz="3000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ACD7D842-73B9-40A3-ABB2-C428EB32B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="" xmlns:a16="http://schemas.microsoft.com/office/drawing/2014/main" id="{E8E6BB9E-9E63-4256-A299-A33CF3B2B58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124745"/>
            <a:ext cx="4042792" cy="288031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6350" defTabSz="209550">
              <a:buFontTx/>
              <a:buNone/>
            </a:pPr>
            <a:r>
              <a:rPr lang="ru-RU" altLang="en-US" sz="1300" b="1" dirty="0">
                <a:latin typeface="Calibri" panose="020F0502020204030204" pitchFamily="34" charset="0"/>
                <a:cs typeface="Calibri" panose="020F0502020204030204" pitchFamily="34" charset="0"/>
              </a:rPr>
              <a:t>Директни корисници буџетских средстава:</a:t>
            </a:r>
          </a:p>
          <a:p>
            <a:pPr marL="0" indent="6350" defTabSz="209550">
              <a:buFontTx/>
              <a:buNone/>
            </a:pPr>
            <a:r>
              <a:rPr lang="ru-RU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	- Скупштина града</a:t>
            </a:r>
          </a:p>
          <a:p>
            <a:pPr marL="0" indent="6350" defTabSz="209550">
              <a:buFontTx/>
              <a:buNone/>
            </a:pPr>
            <a:r>
              <a:rPr lang="ru-RU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	- Градоначелник</a:t>
            </a:r>
          </a:p>
          <a:p>
            <a:pPr marL="0" indent="6350" defTabSz="209550">
              <a:buFontTx/>
              <a:buNone/>
            </a:pPr>
            <a:r>
              <a:rPr lang="ru-RU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	- Градско веће</a:t>
            </a:r>
          </a:p>
          <a:p>
            <a:pPr marL="0" indent="6350" defTabSz="209550">
              <a:buFontTx/>
              <a:buNone/>
            </a:pPr>
            <a:r>
              <a:rPr lang="ru-RU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	- Градска управа</a:t>
            </a:r>
          </a:p>
          <a:p>
            <a:pPr marL="0" indent="6350" defTabSz="209550">
              <a:buFontTx/>
              <a:buNone/>
            </a:pPr>
            <a:r>
              <a:rPr lang="ru-RU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	- Правобранилаштво </a:t>
            </a:r>
            <a:r>
              <a:rPr lang="ru-RU" altLang="en-US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града</a:t>
            </a:r>
            <a:r>
              <a:rPr lang="ru-RU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sr-Cyrl-RS" altLang="en-US" sz="13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6350" defTabSz="209550">
              <a:buFontTx/>
              <a:buNone/>
            </a:pPr>
            <a:r>
              <a:rPr lang="sr-Cyrl-CS" sz="1300" dirty="0" smtClean="0"/>
              <a:t>      - Служба </a:t>
            </a:r>
            <a:r>
              <a:rPr lang="sr-Cyrl-CS" sz="1300" dirty="0"/>
              <a:t>за послове Скупштине града</a:t>
            </a:r>
            <a:endParaRPr lang="sr-Latn-RS" sz="1300" dirty="0"/>
          </a:p>
          <a:p>
            <a:pPr marL="0" indent="0">
              <a:buNone/>
            </a:pPr>
            <a:r>
              <a:rPr lang="sr-Cyrl-CS" sz="1300" dirty="0" smtClean="0"/>
              <a:t>      - Служба </a:t>
            </a:r>
            <a:r>
              <a:rPr lang="sr-Cyrl-CS" sz="1300" dirty="0"/>
              <a:t>за </a:t>
            </a:r>
            <a:r>
              <a:rPr lang="sr-Cyrl-CS" sz="1300" dirty="0" smtClean="0"/>
              <a:t>пос</a:t>
            </a:r>
            <a:r>
              <a:rPr lang="sr-Cyrl-RS" sz="1300" dirty="0"/>
              <a:t>л</a:t>
            </a:r>
            <a:r>
              <a:rPr lang="sr-Cyrl-CS" sz="1300" dirty="0" smtClean="0"/>
              <a:t>ове </a:t>
            </a:r>
            <a:r>
              <a:rPr lang="sr-Cyrl-CS" sz="1300" dirty="0"/>
              <a:t>Градоначелника</a:t>
            </a:r>
            <a:endParaRPr lang="sr-Latn-RS" sz="1300" dirty="0"/>
          </a:p>
          <a:p>
            <a:pPr marL="0" indent="0">
              <a:buNone/>
            </a:pPr>
            <a:r>
              <a:rPr lang="sr-Cyrl-CS" sz="1300" dirty="0"/>
              <a:t> </a:t>
            </a:r>
            <a:r>
              <a:rPr lang="sr-Cyrl-CS" sz="1300" dirty="0" smtClean="0"/>
              <a:t>     -  Служба </a:t>
            </a:r>
            <a:r>
              <a:rPr lang="sr-Cyrl-CS" sz="1300" dirty="0"/>
              <a:t>за послове Градског </a:t>
            </a:r>
            <a:r>
              <a:rPr lang="sr-Cyrl-CS" sz="1300" dirty="0" smtClean="0"/>
              <a:t>већа</a:t>
            </a:r>
          </a:p>
          <a:p>
            <a:pPr marL="0" indent="0">
              <a:buNone/>
            </a:pPr>
            <a:r>
              <a:rPr lang="sr-Cyrl-CS" sz="1300" dirty="0"/>
              <a:t> </a:t>
            </a:r>
            <a:r>
              <a:rPr lang="sr-Cyrl-CS" sz="1300" dirty="0" smtClean="0"/>
              <a:t>     - Канцеларија за локални економски развој и           пројекте</a:t>
            </a:r>
            <a:endParaRPr lang="sr-Latn-RS" sz="1300" dirty="0"/>
          </a:p>
          <a:p>
            <a:pPr marL="0" indent="6350" defTabSz="209550">
              <a:buNone/>
            </a:pPr>
            <a:r>
              <a:rPr lang="ru-RU" altLang="en-US" sz="1300" smtClean="0">
                <a:latin typeface="Calibri" panose="020F0502020204030204" pitchFamily="34" charset="0"/>
                <a:cs typeface="Calibri" panose="020F0502020204030204" pitchFamily="34" charset="0"/>
              </a:rPr>
              <a:t>     - </a:t>
            </a:r>
            <a:r>
              <a:rPr lang="ru-RU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Заштитник права грађана (</a:t>
            </a:r>
            <a:r>
              <a:rPr lang="sr-Cyrl-RS" alt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Омбудсман)</a:t>
            </a:r>
          </a:p>
          <a:p>
            <a:pPr marL="0" indent="6350" defTabSz="209550">
              <a:buFontTx/>
              <a:buNone/>
            </a:pPr>
            <a:endParaRPr lang="sr-Latn-RS" altLang="en-US" sz="13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30BCF7F3-A532-4695-8BE1-1BC6CE96B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1388" y="1124744"/>
            <a:ext cx="4038600" cy="5026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300" b="1" dirty="0">
                <a:cs typeface="Calibri" panose="020F0502020204030204" pitchFamily="34" charset="0"/>
              </a:rPr>
              <a:t>Индиректни корисници буџетских средстава:</a:t>
            </a:r>
          </a:p>
          <a:p>
            <a:r>
              <a:rPr lang="ru-RU" altLang="en-US" sz="1300" dirty="0">
                <a:cs typeface="Calibri" panose="020F0502020204030204" pitchFamily="34" charset="0"/>
              </a:rPr>
              <a:t>	</a:t>
            </a:r>
            <a:r>
              <a:rPr lang="sr-Cyrl-RS" altLang="en-US" sz="1300" dirty="0"/>
              <a:t>-</a:t>
            </a:r>
            <a:r>
              <a:rPr lang="en-US" sz="1300" dirty="0" smtClean="0"/>
              <a:t> </a:t>
            </a:r>
            <a:r>
              <a:rPr lang="sr-Cyrl-CS" sz="1300" dirty="0"/>
              <a:t>Центар за дневни боравак деце, омладине и одраслих лица ментално ометених у  </a:t>
            </a:r>
            <a:endParaRPr lang="sr-Latn-RS" sz="1300" dirty="0"/>
          </a:p>
          <a:p>
            <a:r>
              <a:rPr lang="sr-Cyrl-CS" sz="1300" dirty="0"/>
              <a:t>          развоју  „Мара“</a:t>
            </a:r>
            <a:endParaRPr lang="sr-Latn-RS" sz="1300" dirty="0"/>
          </a:p>
          <a:p>
            <a:r>
              <a:rPr lang="en-US" sz="1300" dirty="0"/>
              <a:t>      </a:t>
            </a:r>
            <a:r>
              <a:rPr lang="sr-Cyrl-RS" sz="1300" dirty="0" smtClean="0"/>
              <a:t>- </a:t>
            </a:r>
            <a:r>
              <a:rPr lang="en-US" sz="1300" dirty="0" smtClean="0"/>
              <a:t> </a:t>
            </a:r>
            <a:r>
              <a:rPr lang="sr-Cyrl-CS" sz="1300" dirty="0" smtClean="0"/>
              <a:t>Јавна предшколска </a:t>
            </a:r>
            <a:r>
              <a:rPr lang="sr-Cyrl-CS" sz="1300" dirty="0"/>
              <a:t>установа „Пчелица“</a:t>
            </a:r>
            <a:endParaRPr lang="sr-Latn-RS" sz="1300" dirty="0"/>
          </a:p>
          <a:p>
            <a:r>
              <a:rPr lang="en-US" sz="1300" dirty="0"/>
              <a:t>      </a:t>
            </a:r>
            <a:r>
              <a:rPr lang="sr-Cyrl-RS" sz="1300" dirty="0" smtClean="0"/>
              <a:t>- </a:t>
            </a:r>
            <a:r>
              <a:rPr lang="sr-Cyrl-CS" sz="1300" dirty="0" smtClean="0"/>
              <a:t> </a:t>
            </a:r>
            <a:r>
              <a:rPr lang="sr-Cyrl-CS" sz="1300" dirty="0"/>
              <a:t>Установа „Дечији центар“ Ниш</a:t>
            </a:r>
            <a:endParaRPr lang="sr-Latn-RS" sz="1300" dirty="0"/>
          </a:p>
          <a:p>
            <a:r>
              <a:rPr lang="en-US" sz="1300" dirty="0"/>
              <a:t>      </a:t>
            </a:r>
            <a:r>
              <a:rPr lang="sr-Cyrl-RS" sz="1300" dirty="0" smtClean="0"/>
              <a:t>- </a:t>
            </a:r>
            <a:r>
              <a:rPr lang="sr-Cyrl-CS" sz="1300" dirty="0" smtClean="0"/>
              <a:t> </a:t>
            </a:r>
            <a:r>
              <a:rPr lang="sr-Cyrl-CS" sz="1300" dirty="0"/>
              <a:t>Установа „Народни музеј“</a:t>
            </a:r>
            <a:endParaRPr lang="sr-Latn-RS" sz="1300" dirty="0"/>
          </a:p>
          <a:p>
            <a:r>
              <a:rPr lang="en-US" sz="1300" dirty="0"/>
              <a:t>      </a:t>
            </a:r>
            <a:r>
              <a:rPr lang="sr-Cyrl-RS" sz="1300" dirty="0" smtClean="0"/>
              <a:t>- </a:t>
            </a:r>
            <a:r>
              <a:rPr lang="en-US" sz="1300" dirty="0" smtClean="0"/>
              <a:t> </a:t>
            </a:r>
            <a:r>
              <a:rPr lang="sr-Cyrl-CS" sz="1300" dirty="0"/>
              <a:t>Установа „Народна библиотека“</a:t>
            </a:r>
            <a:endParaRPr lang="sr-Latn-RS" sz="1300" dirty="0"/>
          </a:p>
          <a:p>
            <a:r>
              <a:rPr lang="en-US" sz="1300" dirty="0"/>
              <a:t>      </a:t>
            </a:r>
            <a:r>
              <a:rPr lang="sr-Cyrl-RS" sz="1300" dirty="0" smtClean="0"/>
              <a:t>- </a:t>
            </a:r>
            <a:r>
              <a:rPr lang="en-US" sz="1300" dirty="0" smtClean="0"/>
              <a:t> </a:t>
            </a:r>
            <a:r>
              <a:rPr lang="sr-Cyrl-CS" sz="1300" dirty="0"/>
              <a:t>Установа „Народно позориште“</a:t>
            </a:r>
            <a:endParaRPr lang="sr-Latn-RS" sz="1300" dirty="0"/>
          </a:p>
          <a:p>
            <a:r>
              <a:rPr lang="en-US" sz="1300" dirty="0"/>
              <a:t>      </a:t>
            </a:r>
            <a:r>
              <a:rPr lang="sr-Cyrl-RS" sz="1300" dirty="0" smtClean="0"/>
              <a:t>- </a:t>
            </a:r>
            <a:r>
              <a:rPr lang="sr-Cyrl-CS" sz="1300" dirty="0" smtClean="0"/>
              <a:t>Установа </a:t>
            </a:r>
            <a:r>
              <a:rPr lang="sr-Cyrl-CS" sz="1300" dirty="0"/>
              <a:t>„Позориште лутака“</a:t>
            </a:r>
            <a:endParaRPr lang="sr-Latn-RS" sz="1300" dirty="0"/>
          </a:p>
          <a:p>
            <a:r>
              <a:rPr lang="en-US" sz="1300" dirty="0"/>
              <a:t>      </a:t>
            </a:r>
            <a:r>
              <a:rPr lang="sr-Cyrl-RS" sz="1300" dirty="0" smtClean="0"/>
              <a:t>- </a:t>
            </a:r>
            <a:r>
              <a:rPr lang="en-US" sz="1300" dirty="0" smtClean="0"/>
              <a:t> </a:t>
            </a:r>
            <a:r>
              <a:rPr lang="sr-Cyrl-CS" sz="1300" dirty="0"/>
              <a:t>Установа „Нишки симфонијски оркестар“</a:t>
            </a:r>
            <a:endParaRPr lang="sr-Latn-RS" sz="1300" dirty="0"/>
          </a:p>
          <a:p>
            <a:r>
              <a:rPr lang="en-US" sz="1300" dirty="0"/>
              <a:t>      </a:t>
            </a:r>
            <a:r>
              <a:rPr lang="sr-Cyrl-RS" sz="1300" dirty="0" smtClean="0"/>
              <a:t>- </a:t>
            </a:r>
            <a:r>
              <a:rPr lang="en-US" sz="1300" dirty="0" smtClean="0"/>
              <a:t> </a:t>
            </a:r>
            <a:r>
              <a:rPr lang="sr-Cyrl-CS" sz="1300" dirty="0"/>
              <a:t>Установа „Галерија савремене ликовне уметности“</a:t>
            </a:r>
            <a:endParaRPr lang="sr-Latn-RS" sz="1300" dirty="0"/>
          </a:p>
          <a:p>
            <a:r>
              <a:rPr lang="en-US" sz="1300" dirty="0"/>
              <a:t>    </a:t>
            </a:r>
            <a:r>
              <a:rPr lang="sr-Cyrl-RS" sz="1300" dirty="0" smtClean="0"/>
              <a:t>-   </a:t>
            </a:r>
            <a:r>
              <a:rPr lang="sr-Cyrl-CS" sz="1300" dirty="0" smtClean="0"/>
              <a:t>Установа </a:t>
            </a:r>
            <a:r>
              <a:rPr lang="sr-Cyrl-CS" sz="1300" dirty="0"/>
              <a:t>„Нишки културни центар“</a:t>
            </a:r>
            <a:endParaRPr lang="sr-Latn-RS" sz="1300" dirty="0"/>
          </a:p>
          <a:p>
            <a:r>
              <a:rPr lang="en-US" sz="1300" dirty="0"/>
              <a:t>    </a:t>
            </a:r>
            <a:r>
              <a:rPr lang="sr-Cyrl-RS" sz="1300" dirty="0" smtClean="0"/>
              <a:t>-  </a:t>
            </a:r>
            <a:r>
              <a:rPr lang="en-US" sz="1300" dirty="0" smtClean="0"/>
              <a:t> </a:t>
            </a:r>
            <a:r>
              <a:rPr lang="sr-Cyrl-CS" sz="1300" dirty="0"/>
              <a:t>Установа „Историјски архив“</a:t>
            </a:r>
            <a:endParaRPr lang="sr-Latn-RS" sz="1300" dirty="0"/>
          </a:p>
          <a:p>
            <a:r>
              <a:rPr lang="en-US" sz="1300" dirty="0"/>
              <a:t>    </a:t>
            </a:r>
            <a:r>
              <a:rPr lang="sr-Cyrl-RS" sz="1300" dirty="0" smtClean="0"/>
              <a:t>- </a:t>
            </a:r>
            <a:r>
              <a:rPr lang="en-US" sz="1300" dirty="0" smtClean="0"/>
              <a:t> </a:t>
            </a:r>
            <a:r>
              <a:rPr lang="sr-Cyrl-CS" sz="1300" dirty="0"/>
              <a:t>Установа „Завод за заштиту споменика културе“ Ниш</a:t>
            </a:r>
            <a:endParaRPr lang="sr-Latn-RS" sz="1300" dirty="0"/>
          </a:p>
          <a:p>
            <a:r>
              <a:rPr lang="en-US" sz="1300" dirty="0"/>
              <a:t>    </a:t>
            </a:r>
            <a:r>
              <a:rPr lang="sr-Cyrl-RS" sz="1300" dirty="0" smtClean="0"/>
              <a:t>-  </a:t>
            </a:r>
            <a:r>
              <a:rPr lang="en-US" sz="1300" dirty="0" smtClean="0"/>
              <a:t> </a:t>
            </a:r>
            <a:r>
              <a:rPr lang="sr-Cyrl-CS" sz="1300" dirty="0"/>
              <a:t>Установа за физичку културу СЦ „Чаир“</a:t>
            </a:r>
            <a:endParaRPr lang="sr-Latn-RS" sz="1300" dirty="0"/>
          </a:p>
          <a:p>
            <a:r>
              <a:rPr lang="en-US" sz="1300" dirty="0"/>
              <a:t>    </a:t>
            </a:r>
            <a:r>
              <a:rPr lang="sr-Cyrl-RS" sz="1300" dirty="0" smtClean="0"/>
              <a:t>-  </a:t>
            </a:r>
            <a:r>
              <a:rPr lang="en-US" sz="1300" dirty="0" smtClean="0"/>
              <a:t> </a:t>
            </a:r>
            <a:r>
              <a:rPr lang="sr-Cyrl-CS" sz="1300" dirty="0"/>
              <a:t>Регионални центар за професионални развој запослених у  образовању-Ниш</a:t>
            </a:r>
            <a:endParaRPr lang="sr-Latn-RS" sz="1300" dirty="0"/>
          </a:p>
          <a:p>
            <a:r>
              <a:rPr lang="en-US" sz="1300" dirty="0"/>
              <a:t>    </a:t>
            </a:r>
            <a:r>
              <a:rPr lang="sr-Cyrl-RS" sz="1300" dirty="0" smtClean="0"/>
              <a:t>-  </a:t>
            </a:r>
            <a:r>
              <a:rPr lang="sr-Cyrl-CS" sz="1300" dirty="0" smtClean="0"/>
              <a:t>Туристичка </a:t>
            </a:r>
            <a:r>
              <a:rPr lang="sr-Cyrl-CS" sz="1300" dirty="0"/>
              <a:t>организација Ниш</a:t>
            </a:r>
            <a:r>
              <a:rPr lang="en-US" sz="1300" dirty="0"/>
              <a:t>    </a:t>
            </a:r>
            <a:endParaRPr lang="sr-Latn-RS" sz="1300" dirty="0"/>
          </a:p>
          <a:p>
            <a:r>
              <a:rPr lang="en-US" sz="1300" dirty="0"/>
              <a:t>    </a:t>
            </a:r>
            <a:r>
              <a:rPr lang="sr-Cyrl-CS" sz="1300" dirty="0" smtClean="0"/>
              <a:t>- </a:t>
            </a:r>
            <a:r>
              <a:rPr lang="en-US" sz="1300" dirty="0" smtClean="0"/>
              <a:t> </a:t>
            </a:r>
            <a:r>
              <a:rPr lang="sr-Cyrl-CS" sz="1300" dirty="0"/>
              <a:t>Установа „Сигурна кућа за жене и децу жртве породичног насиља“</a:t>
            </a:r>
            <a:endParaRPr lang="sr-Latn-RS" sz="1300" dirty="0"/>
          </a:p>
          <a:p>
            <a:pPr>
              <a:spcBef>
                <a:spcPct val="20000"/>
              </a:spcBef>
            </a:pPr>
            <a:endParaRPr lang="ru-RU" altLang="en-US" sz="13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3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300" dirty="0">
              <a:cs typeface="Calibri" panose="020F050202020403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734B072C-B864-4B5A-A0CD-62430F9C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200" y="4329112"/>
            <a:ext cx="4038600" cy="239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xmlns="" id="{734B072C-B864-4B5A-A0CD-62430F9C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200" y="4077073"/>
            <a:ext cx="4191000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300" b="1" dirty="0">
                <a:cs typeface="Calibri" panose="020F0502020204030204" pitchFamily="34" charset="0"/>
              </a:rPr>
              <a:t>Остали корисници јавних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300" dirty="0">
                <a:cs typeface="Calibri" panose="020F0502020204030204" pitchFamily="34" charset="0"/>
              </a:rPr>
              <a:t>	- Образовне институције (</a:t>
            </a:r>
            <a:r>
              <a:rPr lang="ru-RU" altLang="en-US" sz="1300" dirty="0" smtClean="0">
                <a:cs typeface="Calibri" panose="020F0502020204030204" pitchFamily="34" charset="0"/>
              </a:rPr>
              <a:t>школе-основне и средње)</a:t>
            </a:r>
            <a:endParaRPr lang="ru-RU" altLang="en-US" sz="13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300" dirty="0">
                <a:cs typeface="Calibri" panose="020F0502020204030204" pitchFamily="34" charset="0"/>
              </a:rPr>
              <a:t>	- Здравствене институције </a:t>
            </a:r>
            <a:r>
              <a:rPr lang="ru-RU" altLang="en-US" sz="1300" dirty="0" smtClean="0">
                <a:cs typeface="Calibri" panose="020F0502020204030204" pitchFamily="34" charset="0"/>
              </a:rPr>
              <a:t>(Дом Здравља, Апотека Ниш,</a:t>
            </a:r>
            <a:r>
              <a:rPr lang="sr-Latn-RS" altLang="en-US" sz="1300" dirty="0" smtClean="0">
                <a:cs typeface="Calibri" panose="020F0502020204030204" pitchFamily="34" charset="0"/>
              </a:rPr>
              <a:t> </a:t>
            </a:r>
            <a:r>
              <a:rPr lang="ru-RU" altLang="en-US" sz="1300" dirty="0" smtClean="0">
                <a:cs typeface="Calibri" panose="020F0502020204030204" pitchFamily="34" charset="0"/>
              </a:rPr>
              <a:t>Завод за здравствену заштиту радника</a:t>
            </a:r>
            <a:r>
              <a:rPr lang="sr-Latn-RS" altLang="en-US" sz="1300" dirty="0" smtClean="0">
                <a:cs typeface="Calibri" panose="020F0502020204030204" pitchFamily="34" charset="0"/>
              </a:rPr>
              <a:t> „</a:t>
            </a:r>
            <a:r>
              <a:rPr lang="ru-RU" altLang="en-US" sz="1300" dirty="0" smtClean="0">
                <a:cs typeface="Calibri" panose="020F0502020204030204" pitchFamily="34" charset="0"/>
              </a:rPr>
              <a:t>Ниш</a:t>
            </a:r>
            <a:r>
              <a:rPr lang="sr-Latn-RS" altLang="en-US" sz="1300" dirty="0" smtClean="0">
                <a:cs typeface="Calibri" panose="020F0502020204030204" pitchFamily="34" charset="0"/>
              </a:rPr>
              <a:t>“</a:t>
            </a:r>
            <a:r>
              <a:rPr lang="ru-RU" altLang="en-US" sz="1300" dirty="0" smtClean="0">
                <a:cs typeface="Calibri" panose="020F0502020204030204" pitchFamily="34" charset="0"/>
              </a:rPr>
              <a:t>, Завод за  здравствену  заштиту студената Ниш, Завод за хитну медицинску помоћ)</a:t>
            </a:r>
            <a:endParaRPr lang="ru-RU" altLang="en-US" sz="13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300" dirty="0">
                <a:cs typeface="Calibri" panose="020F0502020204030204" pitchFamily="34" charset="0"/>
              </a:rPr>
              <a:t>	- Социјалне институције (Центар за социјални </a:t>
            </a:r>
            <a:r>
              <a:rPr lang="ru-RU" altLang="en-US" sz="1300" dirty="0" smtClean="0">
                <a:cs typeface="Calibri" panose="020F0502020204030204" pitchFamily="34" charset="0"/>
              </a:rPr>
              <a:t>рад </a:t>
            </a:r>
            <a:r>
              <a:rPr lang="sr-Latn-RS" altLang="en-US" sz="1300" dirty="0" smtClean="0">
                <a:cs typeface="Calibri" panose="020F0502020204030204" pitchFamily="34" charset="0"/>
              </a:rPr>
              <a:t>„</a:t>
            </a:r>
            <a:r>
              <a:rPr lang="ru-RU" altLang="en-US" sz="1300" dirty="0" smtClean="0">
                <a:cs typeface="Calibri" panose="020F0502020204030204" pitchFamily="34" charset="0"/>
              </a:rPr>
              <a:t>Свети Сава</a:t>
            </a:r>
            <a:r>
              <a:rPr lang="sr-Latn-RS" altLang="en-US" sz="1300" dirty="0" smtClean="0">
                <a:cs typeface="Calibri" panose="020F0502020204030204" pitchFamily="34" charset="0"/>
              </a:rPr>
              <a:t>“)</a:t>
            </a:r>
            <a:endParaRPr lang="ru-RU" altLang="en-US" sz="13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300" dirty="0">
                <a:cs typeface="Calibri" panose="020F0502020204030204" pitchFamily="34" charset="0"/>
              </a:rPr>
              <a:t>	- Непрофитне организације (удружења грађана, невладине организације, итд.)</a:t>
            </a:r>
          </a:p>
          <a:p>
            <a:pPr>
              <a:spcBef>
                <a:spcPct val="20000"/>
              </a:spcBef>
            </a:pPr>
            <a:endParaRPr lang="ru-RU" altLang="en-US" sz="13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3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3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11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134"/>
            <a:ext cx="8229600" cy="1010610"/>
          </a:xfrm>
        </p:spPr>
        <p:txBody>
          <a:bodyPr>
            <a:normAutofit/>
          </a:bodyPr>
          <a:lstStyle/>
          <a:p>
            <a:r>
              <a:rPr lang="sr-Cyrl-RS" sz="3000" b="1" dirty="0"/>
              <a:t>Како настаје буџет</a:t>
            </a:r>
            <a:r>
              <a:rPr lang="sr-Latn-RS" sz="3000" b="1" dirty="0"/>
              <a:t> </a:t>
            </a:r>
            <a:r>
              <a:rPr lang="sr-Cyrl-RS" sz="3000" b="1" dirty="0"/>
              <a:t>града?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85C6FDEC-5142-4586-B190-1B2F0895762E}"/>
              </a:ext>
            </a:extLst>
          </p:cNvPr>
          <p:cNvSpPr/>
          <p:nvPr/>
        </p:nvSpPr>
        <p:spPr>
          <a:xfrm>
            <a:off x="325657" y="1715070"/>
            <a:ext cx="8492686" cy="3954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Cyrl-RS" sz="1700" b="1" dirty="0"/>
              <a:t>БУЏЕТ </a:t>
            </a:r>
            <a:r>
              <a:rPr lang="sr-Cyrl-RS" sz="1700" dirty="0"/>
              <a:t>града је правни документ који утврђује план прихода и примања и расхода и издатака града за буџетску, односно календарску годину.</a:t>
            </a:r>
          </a:p>
          <a:p>
            <a:pPr algn="just"/>
            <a:endParaRPr lang="en-US" sz="1100" dirty="0"/>
          </a:p>
          <a:p>
            <a:pPr algn="just"/>
            <a:r>
              <a:rPr lang="sr-Cyrl-RS" sz="1700" dirty="0"/>
              <a:t>То значи да овај документ представља предвиђање колико ће се новца од грађана и привреде у току једне године прикупити и на који начин ће се тај новац трошити.</a:t>
            </a:r>
          </a:p>
          <a:p>
            <a:pPr algn="just"/>
            <a:endParaRPr lang="en-US" sz="900" dirty="0"/>
          </a:p>
          <a:p>
            <a:pPr algn="just"/>
            <a:r>
              <a:rPr lang="sr-Cyrl-RS" sz="1700" dirty="0"/>
              <a:t>Из градског буџета се током године плаћају све обавезе локалне самоуправе. Исто тако у буџет се сливају приходи из којих се подмирују те обавезе. </a:t>
            </a:r>
          </a:p>
          <a:p>
            <a:pPr algn="just"/>
            <a:endParaRPr lang="en-US" sz="900" dirty="0"/>
          </a:p>
          <a:p>
            <a:pPr algn="just"/>
            <a:r>
              <a:rPr lang="sr-Cyrl-RS" sz="1700" dirty="0"/>
              <a:t>Градоначелник и локална управа спроводе градску политику, а главна полуга те политике и развоја је управо буџет града.</a:t>
            </a:r>
          </a:p>
          <a:p>
            <a:pPr algn="just"/>
            <a:endParaRPr lang="en-US" sz="900" dirty="0"/>
          </a:p>
          <a:p>
            <a:pPr algn="just"/>
            <a:r>
              <a:rPr lang="sr-Cyrl-RS" sz="1700" dirty="0"/>
              <a:t>Приликом дефинисања овог, за град </a:t>
            </a:r>
            <a:r>
              <a:rPr lang="sr-Cyrl-RS" sz="1700" dirty="0" smtClean="0"/>
              <a:t>Ниш</a:t>
            </a:r>
            <a:r>
              <a:rPr lang="sr-Latn-RS" sz="1700" dirty="0" smtClean="0"/>
              <a:t> </a:t>
            </a:r>
            <a:r>
              <a:rPr lang="sr-Cyrl-RS" sz="1700" dirty="0"/>
              <a:t>најважнијег документа, руководе се законским оквиром и прописима, стратешким приоритетима развоја и другим елементима.</a:t>
            </a:r>
          </a:p>
          <a:p>
            <a:pPr algn="just"/>
            <a:endParaRPr lang="en-US" sz="900" dirty="0"/>
          </a:p>
          <a:p>
            <a:pPr algn="just"/>
            <a:r>
              <a:rPr lang="sr-Cyrl-RS" sz="1700" dirty="0"/>
              <a:t>Реалност је таква да постоје велике разлике између жеља и могућности, тако да креирање буџета подразумева утврђивање приоритета и прављење компромиса.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641440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b="1" dirty="0"/>
              <a:t>Ко учествује у буџетском процесу</a:t>
            </a:r>
            <a:r>
              <a:rPr lang="en-US" b="1" dirty="0"/>
              <a:t>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15755935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6156176" y="3429000"/>
            <a:ext cx="2160240" cy="151216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400" dirty="0"/>
              <a:t>Грађани и њихова удружења</a:t>
            </a:r>
            <a:endParaRPr lang="en-US" sz="1400" dirty="0"/>
          </a:p>
        </p:txBody>
      </p:sp>
      <p:sp>
        <p:nvSpPr>
          <p:cNvPr id="6" name="Oval 5"/>
          <p:cNvSpPr/>
          <p:nvPr/>
        </p:nvSpPr>
        <p:spPr>
          <a:xfrm>
            <a:off x="5868144" y="4869160"/>
            <a:ext cx="1296144" cy="93610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dirty="0"/>
              <a:t>Јавна предузећа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68475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138" y="490104"/>
            <a:ext cx="8229600" cy="850106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основу чега се доноси буџет</a:t>
            </a:r>
            <a:r>
              <a:rPr lang="en-US" sz="3000" b="1" dirty="0"/>
              <a:t>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749054790"/>
              </p:ext>
            </p:extLst>
          </p:nvPr>
        </p:nvGraphicFramePr>
        <p:xfrm>
          <a:off x="539552" y="1340768"/>
          <a:ext cx="7749480" cy="4886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6950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2CDDC93-D5AD-48B0-BB79-531CB4017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7180"/>
          </a:xfrm>
        </p:spPr>
        <p:txBody>
          <a:bodyPr>
            <a:normAutofit/>
          </a:bodyPr>
          <a:lstStyle/>
          <a:p>
            <a:r>
              <a:rPr lang="sr-Cyrl-RS" sz="2800" b="1" dirty="0"/>
              <a:t>Како се пуни градска каса?</a:t>
            </a:r>
            <a:endParaRPr lang="sr-Latn-RS" sz="2800" b="1" dirty="0"/>
          </a:p>
        </p:txBody>
      </p:sp>
      <p:sp useBgFill="1"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DE529B-766F-4481-821E-386F21BF3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72" y="1001818"/>
            <a:ext cx="8286808" cy="5570454"/>
          </a:xfrm>
        </p:spPr>
        <p:txBody>
          <a:bodyPr>
            <a:normAutofit/>
          </a:bodyPr>
          <a:lstStyle/>
          <a:p>
            <a:pPr algn="just"/>
            <a:r>
              <a:rPr lang="sr-Cyrl-RS" sz="1600" dirty="0"/>
              <a:t>Укупни </a:t>
            </a:r>
            <a:r>
              <a:rPr lang="sr-Cyrl-RS" sz="1600" b="1" dirty="0"/>
              <a:t>јавни приходи и примања </a:t>
            </a:r>
            <a:r>
              <a:rPr lang="sr-Cyrl-RS" sz="1600" dirty="0" smtClean="0"/>
              <a:t>Града Ниша за 2019. </a:t>
            </a:r>
            <a:r>
              <a:rPr lang="sr-Cyrl-RS" sz="1600" dirty="0"/>
              <a:t>годину износе</a:t>
            </a:r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r>
              <a:rPr lang="sr-Cyrl-RS" sz="1600" dirty="0"/>
              <a:t>Одлуком о буџету града </a:t>
            </a:r>
            <a:r>
              <a:rPr lang="sr-Cyrl-RS" sz="1600" dirty="0">
                <a:solidFill>
                  <a:srgbClr val="FF0000"/>
                </a:solidFill>
              </a:rPr>
              <a:t> </a:t>
            </a:r>
            <a:r>
              <a:rPr lang="sr-Cyrl-RS" sz="1600" dirty="0" smtClean="0">
                <a:solidFill>
                  <a:srgbClr val="FF0000"/>
                </a:solidFill>
              </a:rPr>
              <a:t>Града Ниша</a:t>
            </a:r>
            <a:r>
              <a:rPr lang="sr-Cyrl-RS" sz="1600" dirty="0" smtClean="0"/>
              <a:t> </a:t>
            </a:r>
            <a:r>
              <a:rPr lang="sr-Cyrl-RS" sz="1600" dirty="0"/>
              <a:t>за </a:t>
            </a:r>
            <a:r>
              <a:rPr lang="sr-Cyrl-RS" sz="1600" dirty="0" smtClean="0"/>
              <a:t>2019. </a:t>
            </a:r>
            <a:r>
              <a:rPr lang="sr-Cyrl-RS" sz="1600" dirty="0"/>
              <a:t>годину планирана су средства из буџета града у износу од</a:t>
            </a:r>
            <a:r>
              <a:rPr lang="en-GB" sz="1600" dirty="0">
                <a:solidFill>
                  <a:srgbClr val="FF0000"/>
                </a:solidFill>
              </a:rPr>
              <a:t> </a:t>
            </a:r>
            <a:r>
              <a:rPr lang="sr-Cyrl-RS" sz="1600" dirty="0" smtClean="0">
                <a:solidFill>
                  <a:srgbClr val="FF0000"/>
                </a:solidFill>
              </a:rPr>
              <a:t>10.733.127.000 </a:t>
            </a:r>
            <a:r>
              <a:rPr lang="sr-Cyrl-RS" sz="1600" dirty="0"/>
              <a:t>динара</a:t>
            </a:r>
            <a:r>
              <a:rPr lang="sr-Latn-RS" sz="1600" dirty="0"/>
              <a:t>, </a:t>
            </a:r>
            <a:r>
              <a:rPr lang="sr-Cyrl-RS" sz="1600" dirty="0"/>
              <a:t>пренета средства из ранијих година у износу од </a:t>
            </a:r>
            <a:r>
              <a:rPr lang="sr-Cyrl-RS" sz="1600" dirty="0" smtClean="0">
                <a:solidFill>
                  <a:srgbClr val="FF0000"/>
                </a:solidFill>
              </a:rPr>
              <a:t>105.000.000</a:t>
            </a:r>
            <a:r>
              <a:rPr lang="sr-Cyrl-RS" sz="1600" dirty="0" smtClean="0"/>
              <a:t> динара</a:t>
            </a:r>
            <a:r>
              <a:rPr lang="sr-Latn-RS" sz="1600" dirty="0" smtClean="0"/>
              <a:t>. </a:t>
            </a:r>
            <a:r>
              <a:rPr lang="sr-Cyrl-RS" sz="1600" dirty="0"/>
              <a:t>С</a:t>
            </a:r>
            <a:r>
              <a:rPr lang="sr-Cyrl-RS" sz="1600" dirty="0" smtClean="0"/>
              <a:t>редства </a:t>
            </a:r>
            <a:r>
              <a:rPr lang="sr-Cyrl-RS" sz="1600" dirty="0"/>
              <a:t>из осталих извора </a:t>
            </a:r>
            <a:r>
              <a:rPr lang="sr-Cyrl-RS" sz="1600" dirty="0" smtClean="0">
                <a:solidFill>
                  <a:srgbClr val="FF0000"/>
                </a:solidFill>
              </a:rPr>
              <a:t>500.520.000</a:t>
            </a:r>
            <a:r>
              <a:rPr lang="sr-Cyrl-RS" sz="1600" dirty="0" smtClean="0"/>
              <a:t> </a:t>
            </a:r>
            <a:r>
              <a:rPr lang="sr-Cyrl-RS" sz="1600" dirty="0"/>
              <a:t>динара.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86E5D0E-B6F3-4167-8B33-0D307B0B2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791609645"/>
              </p:ext>
            </p:extLst>
          </p:nvPr>
        </p:nvGraphicFramePr>
        <p:xfrm>
          <a:off x="571472" y="4365104"/>
          <a:ext cx="8032976" cy="1839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Equals 6">
            <a:extLst>
              <a:ext uri="{FF2B5EF4-FFF2-40B4-BE49-F238E27FC236}">
                <a16:creationId xmlns="" xmlns:a16="http://schemas.microsoft.com/office/drawing/2014/main" id="{CDB27E42-2A8D-4DD4-9160-578F8DDA6D84}"/>
              </a:ext>
            </a:extLst>
          </p:cNvPr>
          <p:cNvSpPr/>
          <p:nvPr/>
        </p:nvSpPr>
        <p:spPr>
          <a:xfrm>
            <a:off x="2609633" y="1735247"/>
            <a:ext cx="1047312" cy="978607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166762BC-F4C2-481D-B9D2-3C8B403BB8B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827584" y="1476780"/>
            <a:ext cx="1633564" cy="175275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9F752DEC-C823-4E33-9B74-2DB6D4AFC9BB}"/>
              </a:ext>
            </a:extLst>
          </p:cNvPr>
          <p:cNvSpPr txBox="1"/>
          <p:nvPr/>
        </p:nvSpPr>
        <p:spPr>
          <a:xfrm>
            <a:off x="3878844" y="1839830"/>
            <a:ext cx="4979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600" b="1" dirty="0" smtClean="0">
                <a:solidFill>
                  <a:srgbClr val="FF0000"/>
                </a:solidFill>
              </a:rPr>
              <a:t>1</a:t>
            </a:r>
            <a:r>
              <a:rPr lang="sr-Latn-RS" sz="3600" b="1" dirty="0" smtClean="0">
                <a:solidFill>
                  <a:srgbClr val="FF0000"/>
                </a:solidFill>
              </a:rPr>
              <a:t>0</a:t>
            </a:r>
            <a:r>
              <a:rPr lang="sr-Cyrl-RS" sz="3600" b="1" dirty="0" smtClean="0">
                <a:solidFill>
                  <a:srgbClr val="FF0000"/>
                </a:solidFill>
              </a:rPr>
              <a:t>.838.12</a:t>
            </a:r>
            <a:r>
              <a:rPr lang="sr-Latn-RS" sz="3600" b="1" dirty="0" smtClean="0">
                <a:solidFill>
                  <a:srgbClr val="FF0000"/>
                </a:solidFill>
              </a:rPr>
              <a:t>7</a:t>
            </a:r>
            <a:r>
              <a:rPr lang="sr-Cyrl-RS" sz="3600" b="1" dirty="0" smtClean="0">
                <a:solidFill>
                  <a:srgbClr val="FF0000"/>
                </a:solidFill>
              </a:rPr>
              <a:t>.000</a:t>
            </a:r>
            <a:r>
              <a:rPr lang="sr-Cyrl-RS" sz="3600" b="1" dirty="0" smtClean="0"/>
              <a:t> </a:t>
            </a:r>
            <a:r>
              <a:rPr lang="sr-Cyrl-RS" sz="3600" b="1" dirty="0"/>
              <a:t>динара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7044732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2.3|2.3|2.2|2.3|2.3|2.6|2.3|2.3|2.6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4351</TotalTime>
  <Words>1981</Words>
  <Application>Microsoft Office PowerPoint</Application>
  <PresentationFormat>On-screen Show (4:3)</PresentationFormat>
  <Paragraphs>493</Paragraphs>
  <Slides>24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Custom Design</vt:lpstr>
      <vt:lpstr>ГРАД НИШ</vt:lpstr>
      <vt:lpstr>PowerPoint Presentation</vt:lpstr>
      <vt:lpstr>PowerPoint Presentation</vt:lpstr>
      <vt:lpstr>PowerPoint Presentation</vt:lpstr>
      <vt:lpstr>Ко се финансира из буџета?</vt:lpstr>
      <vt:lpstr>Како настаје буџет града?</vt:lpstr>
      <vt:lpstr>Ко учествује у буџетском процесу?</vt:lpstr>
      <vt:lpstr>На основу чега се доноси буџет?</vt:lpstr>
      <vt:lpstr>Како се пуни градска каса?</vt:lpstr>
      <vt:lpstr>Шта су приходи и примања буџета?</vt:lpstr>
      <vt:lpstr>Структура планираних прихода и примања за 2018. годину</vt:lpstr>
      <vt:lpstr>Структура планираних прихода и примања за 2019. годину</vt:lpstr>
      <vt:lpstr>Шта се променило у односу на 2018. годину?</vt:lpstr>
      <vt:lpstr>На шта се троше јавна средства?</vt:lpstr>
      <vt:lpstr>PowerPoint Presentation</vt:lpstr>
      <vt:lpstr>Структура планираних расхода и издатака  буџета за 2019. годину</vt:lpstr>
      <vt:lpstr>Структура планираних расхода и издатака буџета за 2019. годину</vt:lpstr>
      <vt:lpstr>Шта се променило у односу на 2018. годину?</vt:lpstr>
      <vt:lpstr>Расходи буџета по програмима</vt:lpstr>
      <vt:lpstr>Структура расхода по буџетским програмима</vt:lpstr>
      <vt:lpstr>Расходи буџета расподељени по директним и индиректним буџетским корисницима</vt:lpstr>
      <vt:lpstr>Најважнији капитални пројекти</vt:lpstr>
      <vt:lpstr>Најважнији пројекти од интереса за локалну заједницу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ОПШТИНА КОВИН</dc:title>
  <dc:creator>stojkovici</dc:creator>
  <cp:lastModifiedBy>Dragana Milošević</cp:lastModifiedBy>
  <cp:revision>451</cp:revision>
  <cp:lastPrinted>2018-12-03T11:45:33Z</cp:lastPrinted>
  <dcterms:created xsi:type="dcterms:W3CDTF">2006-08-16T00:00:00Z</dcterms:created>
  <dcterms:modified xsi:type="dcterms:W3CDTF">2018-12-12T10:11:56Z</dcterms:modified>
</cp:coreProperties>
</file>